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authors.xml" ContentType="application/vnd.ms-powerpoi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99" r:id="rId2"/>
    <p:sldId id="432" r:id="rId3"/>
    <p:sldId id="579" r:id="rId4"/>
    <p:sldId id="574" r:id="rId5"/>
    <p:sldId id="580" r:id="rId6"/>
    <p:sldId id="585" r:id="rId7"/>
    <p:sldId id="586" r:id="rId8"/>
    <p:sldId id="5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53" userDrawn="1">
          <p15:clr>
            <a:srgbClr val="A4A3A4"/>
          </p15:clr>
        </p15:guide>
        <p15:guide id="4" pos="1935" userDrawn="1">
          <p15:clr>
            <a:srgbClr val="A4A3A4"/>
          </p15:clr>
        </p15:guide>
        <p15:guide id="5" pos="506" userDrawn="1">
          <p15:clr>
            <a:srgbClr val="A4A3A4"/>
          </p15:clr>
        </p15:guide>
        <p15:guide id="6" orient="horz" pos="550" userDrawn="1">
          <p15:clr>
            <a:srgbClr val="A4A3A4"/>
          </p15:clr>
        </p15:guide>
        <p15:guide id="7" orient="horz" pos="15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22C92D-187C-BFE4-BCFE-B522253918B4}" name="Susanne Gagnon" initials="SG" userId="S::susanne@whitbychamber.org::756bc068-c2c8-4dc0-9278-d2ab0baebf43" providerId="AD"/>
  <p188:author id="{FCBA8031-9F7F-47B6-2344-C8E731B9486C}" name="Joshua Dawson" initials="JD" userId="S::joshua@whitbychamber.org::ff168f1a-3ee2-4704-84cf-4522be05c5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lie Prychitko" initials="NP" lastIdx="19" clrIdx="0">
    <p:extLst>
      <p:ext uri="{19B8F6BF-5375-455C-9EA6-DF929625EA0E}">
        <p15:presenceInfo xmlns:p15="http://schemas.microsoft.com/office/powerpoint/2012/main" userId="S::natalie@whitbychamber.org::f6177b65-9db8-4978-99a1-c93d0469bc2a" providerId="AD"/>
      </p:ext>
    </p:extLst>
  </p:cmAuthor>
  <p:cmAuthor id="2" name="Susanne Gagnon" initials="SG" lastIdx="11" clrIdx="1">
    <p:extLst>
      <p:ext uri="{19B8F6BF-5375-455C-9EA6-DF929625EA0E}">
        <p15:presenceInfo xmlns:p15="http://schemas.microsoft.com/office/powerpoint/2012/main" userId="S::susanne@whitbychamber.org::756bc068-c2c8-4dc0-9278-d2ab0baeb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E32"/>
    <a:srgbClr val="005485"/>
    <a:srgbClr val="57B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9" autoAdjust="0"/>
    <p:restoredTop sz="88336" autoAdjust="0"/>
  </p:normalViewPr>
  <p:slideViewPr>
    <p:cSldViewPr snapToGrid="0">
      <p:cViewPr varScale="1">
        <p:scale>
          <a:sx n="102" d="100"/>
          <a:sy n="102" d="100"/>
        </p:scale>
        <p:origin x="1256" y="184"/>
      </p:cViewPr>
      <p:guideLst>
        <p:guide pos="3953"/>
        <p:guide pos="1935"/>
        <p:guide pos="506"/>
        <p:guide orient="horz" pos="550"/>
        <p:guide orient="horz" pos="1548"/>
      </p:guideLst>
    </p:cSldViewPr>
  </p:slideViewPr>
  <p:notesTextViewPr>
    <p:cViewPr>
      <p:scale>
        <a:sx n="1" d="1"/>
        <a:sy n="1" d="1"/>
      </p:scale>
      <p:origin x="0" y="0"/>
    </p:cViewPr>
  </p:notesTextViewPr>
  <p:sorterViewPr>
    <p:cViewPr>
      <p:scale>
        <a:sx n="100" d="100"/>
        <a:sy n="100" d="100"/>
      </p:scale>
      <p:origin x="0" y="-4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18ED2-6E31-4B60-A162-C1BAC72536CF}" type="datetimeFigureOut">
              <a:rPr lang="en-CA" smtClean="0"/>
              <a:t>2023-05-11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81B53-AB42-4239-9B9A-D5F0ED38E6F3}" type="slidenum">
              <a:rPr lang="en-CA" smtClean="0"/>
              <a:t>‹#›</a:t>
            </a:fld>
            <a:endParaRPr lang="en-CA"/>
          </a:p>
        </p:txBody>
      </p:sp>
    </p:spTree>
    <p:extLst>
      <p:ext uri="{BB962C8B-B14F-4D97-AF65-F5344CB8AC3E}">
        <p14:creationId xmlns:p14="http://schemas.microsoft.com/office/powerpoint/2010/main" val="132534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1B53-AB42-4239-9B9A-D5F0ED38E6F3}" type="slidenum">
              <a:rPr lang="en-CA" smtClean="0"/>
              <a:t>5</a:t>
            </a:fld>
            <a:endParaRPr lang="en-CA"/>
          </a:p>
        </p:txBody>
      </p:sp>
    </p:spTree>
    <p:extLst>
      <p:ext uri="{BB962C8B-B14F-4D97-AF65-F5344CB8AC3E}">
        <p14:creationId xmlns:p14="http://schemas.microsoft.com/office/powerpoint/2010/main" val="193735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1B53-AB42-4239-9B9A-D5F0ED38E6F3}" type="slidenum">
              <a:rPr lang="en-CA" smtClean="0"/>
              <a:t>6</a:t>
            </a:fld>
            <a:endParaRPr lang="en-CA"/>
          </a:p>
        </p:txBody>
      </p:sp>
    </p:spTree>
    <p:extLst>
      <p:ext uri="{BB962C8B-B14F-4D97-AF65-F5344CB8AC3E}">
        <p14:creationId xmlns:p14="http://schemas.microsoft.com/office/powerpoint/2010/main" val="15822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1B53-AB42-4239-9B9A-D5F0ED38E6F3}" type="slidenum">
              <a:rPr lang="en-CA" smtClean="0"/>
              <a:t>7</a:t>
            </a:fld>
            <a:endParaRPr lang="en-CA"/>
          </a:p>
        </p:txBody>
      </p:sp>
    </p:spTree>
    <p:extLst>
      <p:ext uri="{BB962C8B-B14F-4D97-AF65-F5344CB8AC3E}">
        <p14:creationId xmlns:p14="http://schemas.microsoft.com/office/powerpoint/2010/main" val="272592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0082-6D4D-4379-9150-8DCEFD842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28B90CC-0EDC-464C-9D82-65BA51C7E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72BFD71-69A4-4798-962E-0020E8A26E80}"/>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5" name="Footer Placeholder 4">
            <a:extLst>
              <a:ext uri="{FF2B5EF4-FFF2-40B4-BE49-F238E27FC236}">
                <a16:creationId xmlns:a16="http://schemas.microsoft.com/office/drawing/2014/main" id="{FEA9C835-E432-4ED1-93CF-6C49B8199D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421D6C-0F36-4524-A35C-FAF95CF43475}"/>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30720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D7B1-9646-4E1F-892A-4C31AC80182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A00A12F-C598-4BE9-896E-4C0A21CCC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FE8C57-009A-43FA-84AD-160253DAFE02}"/>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5" name="Footer Placeholder 4">
            <a:extLst>
              <a:ext uri="{FF2B5EF4-FFF2-40B4-BE49-F238E27FC236}">
                <a16:creationId xmlns:a16="http://schemas.microsoft.com/office/drawing/2014/main" id="{3D118446-E74E-4426-AED2-F381153260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A2B480-ED25-4CCB-946A-AB597434E0A3}"/>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91502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4566CB-F62A-4807-A1CD-5735218EAB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84EDF4-3625-4010-BBAF-6AB975CCF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2B1EC0-2B4C-4E6B-80CE-EBFF47B5C459}"/>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5" name="Footer Placeholder 4">
            <a:extLst>
              <a:ext uri="{FF2B5EF4-FFF2-40B4-BE49-F238E27FC236}">
                <a16:creationId xmlns:a16="http://schemas.microsoft.com/office/drawing/2014/main" id="{DDD5AB48-8870-4242-BC6F-5AAF5DEA395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0F9D89-C242-4B25-9EBE-5CE2B80C9076}"/>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209157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815E-100F-45D3-A526-F9E2F40BC1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F574EF-5345-4601-9FF1-47FBF4442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74E237-D3A8-4070-B4BF-C68DD2EDB9B7}"/>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5" name="Footer Placeholder 4">
            <a:extLst>
              <a:ext uri="{FF2B5EF4-FFF2-40B4-BE49-F238E27FC236}">
                <a16:creationId xmlns:a16="http://schemas.microsoft.com/office/drawing/2014/main" id="{919C7417-3D91-49CF-8BC4-D6068ACFFC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0F5F43-7D36-4654-AD81-73E6F6F6A6DE}"/>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184197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90A7-8CF8-4C03-B8FC-E7CBA451F0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FC1CD00-DA6C-40F1-979D-A9CD2B8A5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1556E-F7CD-4E3E-929C-E71A5F6738C8}"/>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5" name="Footer Placeholder 4">
            <a:extLst>
              <a:ext uri="{FF2B5EF4-FFF2-40B4-BE49-F238E27FC236}">
                <a16:creationId xmlns:a16="http://schemas.microsoft.com/office/drawing/2014/main" id="{E134F92D-087A-484B-BCBC-80E3D2517D7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539CF38-D6F3-4C70-98E5-902FE661B654}"/>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178500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277B-52AA-4D98-93DA-5D1F251F6A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D027EC-2304-43F2-AE4C-3A808BF628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3B52C0-B260-47CC-98DF-88490788C4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04FFD9E-C2C2-4925-A352-D4D5BCF7E068}"/>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6" name="Footer Placeholder 5">
            <a:extLst>
              <a:ext uri="{FF2B5EF4-FFF2-40B4-BE49-F238E27FC236}">
                <a16:creationId xmlns:a16="http://schemas.microsoft.com/office/drawing/2014/main" id="{2037D5A3-B43C-45F7-9DA0-64D8C1651A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11AD87-A03F-4F0E-A794-C91EEBCD17DE}"/>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160604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D176-2A3B-4E4F-8680-21DB740A19C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E22B2CF-6630-41FF-8320-4E080762E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AED4A8-5BBD-4A5F-9F1F-4240F6DB2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4C67C9C-E345-4A33-ABA8-3F5E8FA5C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B951-ED55-4A51-A36C-296B9471F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BAA1999-E5B3-4B56-BB3A-5A642EDC982B}"/>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8" name="Footer Placeholder 7">
            <a:extLst>
              <a:ext uri="{FF2B5EF4-FFF2-40B4-BE49-F238E27FC236}">
                <a16:creationId xmlns:a16="http://schemas.microsoft.com/office/drawing/2014/main" id="{3E56D78D-251E-44D0-B6F1-3B48B02FC71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60F445F-9898-4F87-BF2D-64AB1986A06C}"/>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73244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1E22-495E-487B-94CF-FAEC4243FE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88672D-E90D-4E70-83C6-1DDCF02B7044}"/>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4" name="Footer Placeholder 3">
            <a:extLst>
              <a:ext uri="{FF2B5EF4-FFF2-40B4-BE49-F238E27FC236}">
                <a16:creationId xmlns:a16="http://schemas.microsoft.com/office/drawing/2014/main" id="{2F166E84-B58D-46C7-B183-A481630E343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267F4BC-2319-4C3A-8119-7A849CAB04F9}"/>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169021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F0744-D045-404E-AB70-1798DDD53CD9}"/>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3" name="Footer Placeholder 2">
            <a:extLst>
              <a:ext uri="{FF2B5EF4-FFF2-40B4-BE49-F238E27FC236}">
                <a16:creationId xmlns:a16="http://schemas.microsoft.com/office/drawing/2014/main" id="{AE42678A-58CA-47EB-A190-A3DC8FFA4F0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C98F10C-27C5-419E-BC1F-09D47306F935}"/>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420849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2021-77F3-44C0-B715-D38D8781D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959142C-DD23-4BCB-8E07-48A88A764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BA14D2-52F6-488C-B57E-C1390681D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CEFBB-6C23-4A19-A5DC-4F7E0A0D1C20}"/>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6" name="Footer Placeholder 5">
            <a:extLst>
              <a:ext uri="{FF2B5EF4-FFF2-40B4-BE49-F238E27FC236}">
                <a16:creationId xmlns:a16="http://schemas.microsoft.com/office/drawing/2014/main" id="{34BDC049-C692-4073-8AE1-5BAC921B24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6C9150-ABC8-4AF9-B86A-8754DCCA9BCA}"/>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150088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C365-E280-42F6-83DB-AED407331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6293760-C84E-4F88-97A6-0276BB5ED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5BB6ECF-A2D9-4E27-950C-14BF9DE1C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96406-3D35-4A62-B436-7CA4F18F017D}"/>
              </a:ext>
            </a:extLst>
          </p:cNvPr>
          <p:cNvSpPr>
            <a:spLocks noGrp="1"/>
          </p:cNvSpPr>
          <p:nvPr>
            <p:ph type="dt" sz="half" idx="10"/>
          </p:nvPr>
        </p:nvSpPr>
        <p:spPr/>
        <p:txBody>
          <a:bodyPr/>
          <a:lstStyle/>
          <a:p>
            <a:fld id="{155DCD81-FE16-4A69-94ED-6D240F55A349}" type="datetimeFigureOut">
              <a:rPr lang="en-CA" smtClean="0"/>
              <a:t>2023-05-11</a:t>
            </a:fld>
            <a:endParaRPr lang="en-CA"/>
          </a:p>
        </p:txBody>
      </p:sp>
      <p:sp>
        <p:nvSpPr>
          <p:cNvPr id="6" name="Footer Placeholder 5">
            <a:extLst>
              <a:ext uri="{FF2B5EF4-FFF2-40B4-BE49-F238E27FC236}">
                <a16:creationId xmlns:a16="http://schemas.microsoft.com/office/drawing/2014/main" id="{FFA03C4E-B483-4A81-8899-7FDF2B94D5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5CD1CAB-065A-47A8-98A6-0D914589F2AF}"/>
              </a:ext>
            </a:extLst>
          </p:cNvPr>
          <p:cNvSpPr>
            <a:spLocks noGrp="1"/>
          </p:cNvSpPr>
          <p:nvPr>
            <p:ph type="sldNum" sz="quarter" idx="12"/>
          </p:nvPr>
        </p:nvSpPr>
        <p:spPr/>
        <p:txBody>
          <a:bodyPr/>
          <a:lstStyle/>
          <a:p>
            <a:fld id="{383A124C-A6B7-401E-BF06-A01393A99326}" type="slidenum">
              <a:rPr lang="en-CA" smtClean="0"/>
              <a:t>‹#›</a:t>
            </a:fld>
            <a:endParaRPr lang="en-CA"/>
          </a:p>
        </p:txBody>
      </p:sp>
    </p:spTree>
    <p:extLst>
      <p:ext uri="{BB962C8B-B14F-4D97-AF65-F5344CB8AC3E}">
        <p14:creationId xmlns:p14="http://schemas.microsoft.com/office/powerpoint/2010/main" val="389957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FD8FF-81F6-4630-BA11-CEB134CF2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4BB209-0E98-442F-AE75-252AA95F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6D61C4-63DF-4926-B6D6-3FD3B0A97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DCD81-FE16-4A69-94ED-6D240F55A349}" type="datetimeFigureOut">
              <a:rPr lang="en-CA" smtClean="0"/>
              <a:t>2023-05-11</a:t>
            </a:fld>
            <a:endParaRPr lang="en-CA"/>
          </a:p>
        </p:txBody>
      </p:sp>
      <p:sp>
        <p:nvSpPr>
          <p:cNvPr id="5" name="Footer Placeholder 4">
            <a:extLst>
              <a:ext uri="{FF2B5EF4-FFF2-40B4-BE49-F238E27FC236}">
                <a16:creationId xmlns:a16="http://schemas.microsoft.com/office/drawing/2014/main" id="{AD078371-3F8E-490A-B0AE-450B33480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826BB77-0FA7-4AAE-B351-456ECF32C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A124C-A6B7-401E-BF06-A01393A99326}" type="slidenum">
              <a:rPr lang="en-CA" smtClean="0"/>
              <a:t>‹#›</a:t>
            </a:fld>
            <a:endParaRPr lang="en-CA"/>
          </a:p>
        </p:txBody>
      </p:sp>
    </p:spTree>
    <p:extLst>
      <p:ext uri="{BB962C8B-B14F-4D97-AF65-F5344CB8AC3E}">
        <p14:creationId xmlns:p14="http://schemas.microsoft.com/office/powerpoint/2010/main" val="358306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website&#10;&#10;Description automatically generated">
            <a:extLst>
              <a:ext uri="{FF2B5EF4-FFF2-40B4-BE49-F238E27FC236}">
                <a16:creationId xmlns:a16="http://schemas.microsoft.com/office/drawing/2014/main" id="{4A40B353-AE78-4157-BEDC-418C775D0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CC9A58-596B-48E8-ADCD-7B16D6AD8848}"/>
              </a:ext>
            </a:extLst>
          </p:cNvPr>
          <p:cNvSpPr>
            <a:spLocks noGrp="1"/>
          </p:cNvSpPr>
          <p:nvPr>
            <p:ph type="ctrTitle"/>
          </p:nvPr>
        </p:nvSpPr>
        <p:spPr>
          <a:xfrm>
            <a:off x="859410" y="2177761"/>
            <a:ext cx="10473179" cy="2174104"/>
          </a:xfrm>
        </p:spPr>
        <p:txBody>
          <a:bodyPr>
            <a:noAutofit/>
          </a:bodyPr>
          <a:lstStyle/>
          <a:p>
            <a:r>
              <a:rPr lang="en-US" dirty="0">
                <a:solidFill>
                  <a:srgbClr val="005485"/>
                </a:solidFill>
                <a:latin typeface="Bebas Neue" panose="020B0606020202050201" pitchFamily="34" charset="0"/>
              </a:rPr>
              <a:t>Whitby chamber of Commerce </a:t>
            </a:r>
            <a:br>
              <a:rPr lang="en-US" dirty="0">
                <a:solidFill>
                  <a:srgbClr val="005485"/>
                </a:solidFill>
                <a:latin typeface="Bebas Neue" panose="020B0606020202050201" pitchFamily="34" charset="0"/>
              </a:rPr>
            </a:br>
            <a:r>
              <a:rPr lang="en-US" dirty="0">
                <a:solidFill>
                  <a:srgbClr val="005485"/>
                </a:solidFill>
                <a:latin typeface="Bebas Neue" panose="020B0606020202050201" pitchFamily="34" charset="0"/>
              </a:rPr>
              <a:t>2024-2026 Strategic plan</a:t>
            </a:r>
            <a:endParaRPr lang="en-CA" sz="3200" dirty="0">
              <a:solidFill>
                <a:schemeClr val="accent1"/>
              </a:solidFill>
              <a:latin typeface="Bebas Neue" panose="020B0606020202050201" pitchFamily="34" charset="0"/>
            </a:endParaRPr>
          </a:p>
        </p:txBody>
      </p:sp>
      <p:grpSp>
        <p:nvGrpSpPr>
          <p:cNvPr id="10" name="Group 9">
            <a:extLst>
              <a:ext uri="{FF2B5EF4-FFF2-40B4-BE49-F238E27FC236}">
                <a16:creationId xmlns:a16="http://schemas.microsoft.com/office/drawing/2014/main" id="{63FBE467-1ABF-4569-AF11-BFCDFAB2E091}"/>
              </a:ext>
            </a:extLst>
          </p:cNvPr>
          <p:cNvGrpSpPr/>
          <p:nvPr/>
        </p:nvGrpSpPr>
        <p:grpSpPr>
          <a:xfrm>
            <a:off x="9163558" y="5192082"/>
            <a:ext cx="1399596" cy="1399596"/>
            <a:chOff x="6256231" y="3662082"/>
            <a:chExt cx="1530000" cy="1530000"/>
          </a:xfrm>
          <a:solidFill>
            <a:srgbClr val="57B9DC"/>
          </a:solidFill>
        </p:grpSpPr>
        <p:sp>
          <p:nvSpPr>
            <p:cNvPr id="11" name="Oval 10">
              <a:extLst>
                <a:ext uri="{FF2B5EF4-FFF2-40B4-BE49-F238E27FC236}">
                  <a16:creationId xmlns:a16="http://schemas.microsoft.com/office/drawing/2014/main" id="{6039AC16-CC51-4E37-B987-DA7AF9C819A5}"/>
                </a:ext>
              </a:extLst>
            </p:cNvPr>
            <p:cNvSpPr/>
            <p:nvPr/>
          </p:nvSpPr>
          <p:spPr>
            <a:xfrm>
              <a:off x="6256231" y="3662082"/>
              <a:ext cx="1530000" cy="153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09CA3615-FB13-446A-B9E0-F19ACE8FACDB}"/>
                </a:ext>
              </a:extLst>
            </p:cNvPr>
            <p:cNvSpPr txBox="1"/>
            <p:nvPr/>
          </p:nvSpPr>
          <p:spPr>
            <a:xfrm>
              <a:off x="6423904" y="4250660"/>
              <a:ext cx="1253671" cy="403744"/>
            </a:xfrm>
            <a:prstGeom prst="rect">
              <a:avLst/>
            </a:prstGeom>
            <a:grpFill/>
          </p:spPr>
          <p:txBody>
            <a:bodyPr wrap="square" rtlCol="0">
              <a:spAutoFit/>
            </a:bodyPr>
            <a:lstStyle/>
            <a:p>
              <a:pPr algn="ctr"/>
              <a:r>
                <a:rPr lang="en-CA" dirty="0">
                  <a:solidFill>
                    <a:schemeClr val="bg1"/>
                  </a:solidFill>
                  <a:latin typeface="Bebas Neue" panose="020B0606020202050201" pitchFamily="34" charset="0"/>
                </a:rPr>
                <a:t>stewards</a:t>
              </a:r>
            </a:p>
          </p:txBody>
        </p:sp>
      </p:grpSp>
      <p:grpSp>
        <p:nvGrpSpPr>
          <p:cNvPr id="13" name="Group 12">
            <a:extLst>
              <a:ext uri="{FF2B5EF4-FFF2-40B4-BE49-F238E27FC236}">
                <a16:creationId xmlns:a16="http://schemas.microsoft.com/office/drawing/2014/main" id="{543FF50C-1B26-4AC6-80B8-131326D4A478}"/>
              </a:ext>
            </a:extLst>
          </p:cNvPr>
          <p:cNvGrpSpPr/>
          <p:nvPr/>
        </p:nvGrpSpPr>
        <p:grpSpPr>
          <a:xfrm>
            <a:off x="4053201" y="5169261"/>
            <a:ext cx="1484024" cy="1484024"/>
            <a:chOff x="4057820" y="5278693"/>
            <a:chExt cx="1484024" cy="1484024"/>
          </a:xfrm>
        </p:grpSpPr>
        <p:sp>
          <p:nvSpPr>
            <p:cNvPr id="14" name="Oval 13">
              <a:extLst>
                <a:ext uri="{FF2B5EF4-FFF2-40B4-BE49-F238E27FC236}">
                  <a16:creationId xmlns:a16="http://schemas.microsoft.com/office/drawing/2014/main" id="{A72EB6A4-F65B-4BAD-B2B6-2379A28E825A}"/>
                </a:ext>
              </a:extLst>
            </p:cNvPr>
            <p:cNvSpPr/>
            <p:nvPr/>
          </p:nvSpPr>
          <p:spPr>
            <a:xfrm>
              <a:off x="4057820" y="5278693"/>
              <a:ext cx="1484024" cy="1484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5" name="Oval 14">
              <a:extLst>
                <a:ext uri="{FF2B5EF4-FFF2-40B4-BE49-F238E27FC236}">
                  <a16:creationId xmlns:a16="http://schemas.microsoft.com/office/drawing/2014/main" id="{6B6DCA32-DC75-44B6-A637-61BEB48DCBA4}"/>
                </a:ext>
              </a:extLst>
            </p:cNvPr>
            <p:cNvSpPr/>
            <p:nvPr/>
          </p:nvSpPr>
          <p:spPr>
            <a:xfrm>
              <a:off x="4122497" y="5346450"/>
              <a:ext cx="1348510" cy="1348510"/>
            </a:xfrm>
            <a:prstGeom prst="ellipse">
              <a:avLst/>
            </a:prstGeom>
            <a:solidFill>
              <a:srgbClr val="F0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a:extLst>
              <a:ext uri="{FF2B5EF4-FFF2-40B4-BE49-F238E27FC236}">
                <a16:creationId xmlns:a16="http://schemas.microsoft.com/office/drawing/2014/main" id="{7E7DB249-832D-4539-B112-DEAF420F5085}"/>
              </a:ext>
            </a:extLst>
          </p:cNvPr>
          <p:cNvGrpSpPr/>
          <p:nvPr/>
        </p:nvGrpSpPr>
        <p:grpSpPr>
          <a:xfrm>
            <a:off x="6652536" y="5157981"/>
            <a:ext cx="1484024" cy="1484024"/>
            <a:chOff x="6653260" y="5278693"/>
            <a:chExt cx="1484024" cy="1484024"/>
          </a:xfrm>
        </p:grpSpPr>
        <p:sp>
          <p:nvSpPr>
            <p:cNvPr id="17" name="Oval 16">
              <a:extLst>
                <a:ext uri="{FF2B5EF4-FFF2-40B4-BE49-F238E27FC236}">
                  <a16:creationId xmlns:a16="http://schemas.microsoft.com/office/drawing/2014/main" id="{6916F0A8-018B-491F-BD40-BA671485B501}"/>
                </a:ext>
              </a:extLst>
            </p:cNvPr>
            <p:cNvSpPr/>
            <p:nvPr/>
          </p:nvSpPr>
          <p:spPr>
            <a:xfrm>
              <a:off x="6653260" y="5278693"/>
              <a:ext cx="1484024" cy="1484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8" name="Oval 17">
              <a:extLst>
                <a:ext uri="{FF2B5EF4-FFF2-40B4-BE49-F238E27FC236}">
                  <a16:creationId xmlns:a16="http://schemas.microsoft.com/office/drawing/2014/main" id="{32A09DFB-A21C-4CDD-8D58-DF910D274ED3}"/>
                </a:ext>
              </a:extLst>
            </p:cNvPr>
            <p:cNvSpPr/>
            <p:nvPr/>
          </p:nvSpPr>
          <p:spPr>
            <a:xfrm>
              <a:off x="6720994" y="5346450"/>
              <a:ext cx="1348510" cy="1348510"/>
            </a:xfrm>
            <a:prstGeom prst="ellipse">
              <a:avLst/>
            </a:prstGeom>
            <a:solidFill>
              <a:srgbClr val="839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grpSp>
      <p:sp>
        <p:nvSpPr>
          <p:cNvPr id="19" name="Oval 18">
            <a:extLst>
              <a:ext uri="{FF2B5EF4-FFF2-40B4-BE49-F238E27FC236}">
                <a16:creationId xmlns:a16="http://schemas.microsoft.com/office/drawing/2014/main" id="{E38139BD-46AE-480A-9EDA-E6B3F69615AC}"/>
              </a:ext>
            </a:extLst>
          </p:cNvPr>
          <p:cNvSpPr/>
          <p:nvPr/>
        </p:nvSpPr>
        <p:spPr>
          <a:xfrm>
            <a:off x="1290914" y="5237018"/>
            <a:ext cx="1348510" cy="1348510"/>
          </a:xfrm>
          <a:prstGeom prst="ellipse">
            <a:avLst/>
          </a:prstGeom>
          <a:solidFill>
            <a:srgbClr val="005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bg1"/>
                </a:solidFill>
                <a:latin typeface="Bebas Neue" panose="020B0606020202050201" pitchFamily="34" charset="0"/>
              </a:rPr>
              <a:t>inspired</a:t>
            </a:r>
            <a:endParaRPr lang="en-CA" dirty="0"/>
          </a:p>
        </p:txBody>
      </p:sp>
      <p:sp>
        <p:nvSpPr>
          <p:cNvPr id="31" name="TextBox 30">
            <a:extLst>
              <a:ext uri="{FF2B5EF4-FFF2-40B4-BE49-F238E27FC236}">
                <a16:creationId xmlns:a16="http://schemas.microsoft.com/office/drawing/2014/main" id="{1BFA5145-28FA-4772-A26D-AAFA369F01BB}"/>
              </a:ext>
            </a:extLst>
          </p:cNvPr>
          <p:cNvSpPr txBox="1"/>
          <p:nvPr/>
        </p:nvSpPr>
        <p:spPr>
          <a:xfrm>
            <a:off x="4517797" y="5721068"/>
            <a:ext cx="592481" cy="369332"/>
          </a:xfrm>
          <a:prstGeom prst="rect">
            <a:avLst/>
          </a:prstGeom>
          <a:noFill/>
        </p:spPr>
        <p:txBody>
          <a:bodyPr wrap="square">
            <a:spAutoFit/>
          </a:bodyPr>
          <a:lstStyle/>
          <a:p>
            <a:r>
              <a:rPr lang="en-CA" dirty="0">
                <a:solidFill>
                  <a:schemeClr val="bg1"/>
                </a:solidFill>
                <a:latin typeface="Bebas Neue" panose="020B0606020202050201" pitchFamily="34" charset="0"/>
              </a:rPr>
              <a:t>bold</a:t>
            </a:r>
            <a:endParaRPr lang="en-CA" dirty="0"/>
          </a:p>
        </p:txBody>
      </p:sp>
      <p:sp>
        <p:nvSpPr>
          <p:cNvPr id="35" name="TextBox 34">
            <a:extLst>
              <a:ext uri="{FF2B5EF4-FFF2-40B4-BE49-F238E27FC236}">
                <a16:creationId xmlns:a16="http://schemas.microsoft.com/office/drawing/2014/main" id="{6E16A849-D848-4D11-A31F-C662DBC7AD51}"/>
              </a:ext>
            </a:extLst>
          </p:cNvPr>
          <p:cNvSpPr txBox="1"/>
          <p:nvPr/>
        </p:nvSpPr>
        <p:spPr>
          <a:xfrm>
            <a:off x="6748200" y="5739922"/>
            <a:ext cx="1301726" cy="369332"/>
          </a:xfrm>
          <a:prstGeom prst="rect">
            <a:avLst/>
          </a:prstGeom>
          <a:noFill/>
        </p:spPr>
        <p:txBody>
          <a:bodyPr wrap="square">
            <a:spAutoFit/>
          </a:bodyPr>
          <a:lstStyle/>
          <a:p>
            <a:r>
              <a:rPr lang="en-CA" sz="1800" dirty="0">
                <a:solidFill>
                  <a:schemeClr val="bg1"/>
                </a:solidFill>
                <a:latin typeface="Bebas Neue" panose="020B0606020202050201" pitchFamily="34" charset="0"/>
              </a:rPr>
              <a:t>collaborative</a:t>
            </a:r>
            <a:endParaRPr lang="en-CA" dirty="0"/>
          </a:p>
        </p:txBody>
      </p:sp>
      <p:pic>
        <p:nvPicPr>
          <p:cNvPr id="4" name="Picture 3" descr="Logo&#10;&#10;Description automatically generated">
            <a:extLst>
              <a:ext uri="{FF2B5EF4-FFF2-40B4-BE49-F238E27FC236}">
                <a16:creationId xmlns:a16="http://schemas.microsoft.com/office/drawing/2014/main" id="{52215ADB-6005-2406-3E55-D86F470D2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6903"/>
            <a:ext cx="3998637" cy="2249233"/>
          </a:xfrm>
          <a:prstGeom prst="rect">
            <a:avLst/>
          </a:prstGeom>
        </p:spPr>
      </p:pic>
    </p:spTree>
    <p:extLst>
      <p:ext uri="{BB962C8B-B14F-4D97-AF65-F5344CB8AC3E}">
        <p14:creationId xmlns:p14="http://schemas.microsoft.com/office/powerpoint/2010/main" val="197408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ebsite&#10;&#10;Description automatically generated">
            <a:extLst>
              <a:ext uri="{FF2B5EF4-FFF2-40B4-BE49-F238E27FC236}">
                <a16:creationId xmlns:a16="http://schemas.microsoft.com/office/drawing/2014/main" id="{693B449A-E55C-496D-840B-B03829751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a:extLst>
              <a:ext uri="{FF2B5EF4-FFF2-40B4-BE49-F238E27FC236}">
                <a16:creationId xmlns:a16="http://schemas.microsoft.com/office/drawing/2014/main" id="{152F1E80-5F97-4154-BF6B-3C88CC057C19}"/>
              </a:ext>
            </a:extLst>
          </p:cNvPr>
          <p:cNvSpPr txBox="1"/>
          <p:nvPr/>
        </p:nvSpPr>
        <p:spPr>
          <a:xfrm>
            <a:off x="6748200" y="5739922"/>
            <a:ext cx="1301726" cy="369332"/>
          </a:xfrm>
          <a:prstGeom prst="rect">
            <a:avLst/>
          </a:prstGeom>
          <a:noFill/>
        </p:spPr>
        <p:txBody>
          <a:bodyPr wrap="square">
            <a:spAutoFit/>
          </a:bodyPr>
          <a:lstStyle/>
          <a:p>
            <a:r>
              <a:rPr lang="en-CA" sz="1800" dirty="0">
                <a:solidFill>
                  <a:schemeClr val="bg1"/>
                </a:solidFill>
                <a:latin typeface="Bebas Neue" panose="020B0606020202050201" pitchFamily="34" charset="0"/>
              </a:rPr>
              <a:t>collaborative</a:t>
            </a:r>
            <a:endParaRPr lang="en-CA" dirty="0"/>
          </a:p>
        </p:txBody>
      </p:sp>
      <p:sp>
        <p:nvSpPr>
          <p:cNvPr id="6" name="Text Placeholder 5">
            <a:extLst>
              <a:ext uri="{FF2B5EF4-FFF2-40B4-BE49-F238E27FC236}">
                <a16:creationId xmlns:a16="http://schemas.microsoft.com/office/drawing/2014/main" id="{E33C83C0-BE75-427F-815C-36A84572DBDB}"/>
              </a:ext>
            </a:extLst>
          </p:cNvPr>
          <p:cNvSpPr txBox="1">
            <a:spLocks/>
          </p:cNvSpPr>
          <p:nvPr/>
        </p:nvSpPr>
        <p:spPr>
          <a:xfrm>
            <a:off x="212772" y="511535"/>
            <a:ext cx="11512456" cy="93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sz="7800" dirty="0">
                <a:solidFill>
                  <a:srgbClr val="005485"/>
                </a:solidFill>
                <a:latin typeface="Bebas Neue" panose="020B0606020202050201" pitchFamily="34" charset="0"/>
              </a:rPr>
              <a:t>Mission, Vision &amp; Values</a:t>
            </a:r>
          </a:p>
        </p:txBody>
      </p:sp>
      <p:sp>
        <p:nvSpPr>
          <p:cNvPr id="9" name="TextBox 8">
            <a:extLst>
              <a:ext uri="{FF2B5EF4-FFF2-40B4-BE49-F238E27FC236}">
                <a16:creationId xmlns:a16="http://schemas.microsoft.com/office/drawing/2014/main" id="{3D4E23C7-C8D0-4B7E-A49F-C23E28FCDC18}"/>
              </a:ext>
            </a:extLst>
          </p:cNvPr>
          <p:cNvSpPr txBox="1"/>
          <p:nvPr/>
        </p:nvSpPr>
        <p:spPr>
          <a:xfrm>
            <a:off x="2458261" y="1441822"/>
            <a:ext cx="7472818" cy="5786199"/>
          </a:xfrm>
          <a:prstGeom prst="rect">
            <a:avLst/>
          </a:prstGeom>
          <a:noFill/>
        </p:spPr>
        <p:txBody>
          <a:bodyPr wrap="square" rtlCol="0">
            <a:spAutoFit/>
          </a:bodyPr>
          <a:lstStyle/>
          <a:p>
            <a:r>
              <a:rPr lang="en-CA" sz="2000" dirty="0">
                <a:solidFill>
                  <a:schemeClr val="accent1"/>
                </a:solidFill>
                <a:latin typeface="Avenir Light" panose="020B0402020203020204" pitchFamily="34" charset="0"/>
              </a:rPr>
              <a:t>Our </a:t>
            </a:r>
            <a:r>
              <a:rPr lang="en-CA" sz="2000" b="1" dirty="0">
                <a:solidFill>
                  <a:schemeClr val="accent1"/>
                </a:solidFill>
                <a:latin typeface="Avenir Light" panose="020B0402020203020204" pitchFamily="34" charset="0"/>
              </a:rPr>
              <a:t>mission</a:t>
            </a:r>
            <a:r>
              <a:rPr lang="en-CA" sz="2000" dirty="0">
                <a:solidFill>
                  <a:schemeClr val="accent1"/>
                </a:solidFill>
                <a:latin typeface="Avenir Light" panose="020B0402020203020204" pitchFamily="34" charset="0"/>
              </a:rPr>
              <a:t> is to empower, connect and advocate for business </a:t>
            </a:r>
          </a:p>
          <a:p>
            <a:r>
              <a:rPr lang="en-CA" sz="2000" dirty="0">
                <a:solidFill>
                  <a:schemeClr val="accent1"/>
                </a:solidFill>
                <a:latin typeface="Avenir Light" panose="020B0402020203020204" pitchFamily="34" charset="0"/>
              </a:rPr>
              <a:t>across the Durham Region.</a:t>
            </a:r>
          </a:p>
          <a:p>
            <a:endParaRPr lang="en-CA" sz="2000" dirty="0">
              <a:solidFill>
                <a:schemeClr val="accent1"/>
              </a:solidFill>
              <a:latin typeface="Avenir Light" panose="020B0402020203020204" pitchFamily="34" charset="0"/>
            </a:endParaRPr>
          </a:p>
          <a:p>
            <a:r>
              <a:rPr lang="en-CA" sz="2000" dirty="0">
                <a:solidFill>
                  <a:schemeClr val="accent1"/>
                </a:solidFill>
                <a:latin typeface="Avenir Light" panose="020B0402020203020204" pitchFamily="34" charset="0"/>
              </a:rPr>
              <a:t>Our </a:t>
            </a:r>
            <a:r>
              <a:rPr lang="en-CA" sz="2000" b="1" dirty="0">
                <a:solidFill>
                  <a:schemeClr val="accent1"/>
                </a:solidFill>
                <a:latin typeface="Avenir Light" panose="020B0402020203020204" pitchFamily="34" charset="0"/>
              </a:rPr>
              <a:t>vision</a:t>
            </a:r>
            <a:r>
              <a:rPr lang="en-CA" sz="2000" dirty="0">
                <a:solidFill>
                  <a:schemeClr val="accent1"/>
                </a:solidFill>
                <a:latin typeface="Avenir Light" panose="020B0402020203020204" pitchFamily="34" charset="0"/>
              </a:rPr>
              <a:t> is to be the Chamber of choice in Durham Region.</a:t>
            </a:r>
          </a:p>
          <a:p>
            <a:endParaRPr lang="en-CA" sz="2000" dirty="0">
              <a:solidFill>
                <a:schemeClr val="accent1"/>
              </a:solidFill>
              <a:latin typeface="Avenir Light" panose="020B0402020203020204" pitchFamily="34" charset="0"/>
            </a:endParaRPr>
          </a:p>
          <a:p>
            <a:r>
              <a:rPr lang="en-CA" sz="2000" b="1" dirty="0">
                <a:solidFill>
                  <a:schemeClr val="accent1"/>
                </a:solidFill>
                <a:latin typeface="Avenir Light" panose="020B0402020203020204" pitchFamily="34" charset="0"/>
              </a:rPr>
              <a:t>Values:</a:t>
            </a:r>
          </a:p>
          <a:p>
            <a:r>
              <a:rPr lang="en-US" sz="1600" b="1" dirty="0">
                <a:solidFill>
                  <a:schemeClr val="accent1"/>
                </a:solidFill>
                <a:effectLst/>
                <a:latin typeface="Avenir Light" panose="020B0402020203020204" pitchFamily="34" charset="0"/>
                <a:ea typeface="Calibri" panose="020F0502020204030204" pitchFamily="34" charset="0"/>
              </a:rPr>
              <a:t>Inspired: </a:t>
            </a:r>
            <a:r>
              <a:rPr lang="en-US" sz="1600" dirty="0">
                <a:solidFill>
                  <a:schemeClr val="accent1"/>
                </a:solidFill>
                <a:effectLst/>
                <a:latin typeface="Avenir Light" panose="020B0402020203020204" pitchFamily="34" charset="0"/>
                <a:ea typeface="Calibri" panose="020F0502020204030204" pitchFamily="34" charset="0"/>
              </a:rPr>
              <a:t>We will act with confidence and inspire inclusive leadership.</a:t>
            </a:r>
          </a:p>
          <a:p>
            <a:pPr marL="0" marR="0">
              <a:spcBef>
                <a:spcPts val="0"/>
              </a:spcBef>
              <a:spcAft>
                <a:spcPts val="0"/>
              </a:spcAft>
            </a:pPr>
            <a:br>
              <a:rPr lang="en-US" sz="1600" dirty="0">
                <a:solidFill>
                  <a:schemeClr val="accent1"/>
                </a:solidFill>
                <a:effectLst/>
                <a:latin typeface="Avenir Light" panose="020B0402020203020204" pitchFamily="34" charset="0"/>
                <a:ea typeface="Calibri" panose="020F0502020204030204" pitchFamily="34" charset="0"/>
              </a:rPr>
            </a:br>
            <a:r>
              <a:rPr lang="en-US" sz="1600" b="1" dirty="0">
                <a:solidFill>
                  <a:schemeClr val="accent1"/>
                </a:solidFill>
                <a:effectLst/>
                <a:latin typeface="Avenir Light" panose="020B0402020203020204" pitchFamily="34" charset="0"/>
                <a:ea typeface="Calibri" panose="020F0502020204030204" pitchFamily="34" charset="0"/>
              </a:rPr>
              <a:t>Bold</a:t>
            </a:r>
            <a:r>
              <a:rPr lang="en-US" sz="1600" dirty="0">
                <a:solidFill>
                  <a:schemeClr val="accent1"/>
                </a:solidFill>
                <a:effectLst/>
                <a:latin typeface="Avenir Light" panose="020B0402020203020204" pitchFamily="34" charset="0"/>
                <a:ea typeface="Calibri" panose="020F0502020204030204" pitchFamily="34" charset="0"/>
              </a:rPr>
              <a:t>: We will actively seek new approaches, leading from a position of strength</a:t>
            </a:r>
          </a:p>
          <a:p>
            <a:pPr marL="0" marR="0">
              <a:spcBef>
                <a:spcPts val="0"/>
              </a:spcBef>
              <a:spcAft>
                <a:spcPts val="0"/>
              </a:spcAft>
            </a:pPr>
            <a:r>
              <a:rPr lang="en-US" sz="1600" dirty="0">
                <a:solidFill>
                  <a:schemeClr val="accent1"/>
                </a:solidFill>
                <a:effectLst/>
                <a:latin typeface="Avenir Light" panose="020B0402020203020204" pitchFamily="34" charset="0"/>
                <a:ea typeface="Calibri" panose="020F0502020204030204" pitchFamily="34" charset="0"/>
              </a:rPr>
              <a:t>And</a:t>
            </a:r>
            <a:r>
              <a:rPr lang="en-US" sz="1600" dirty="0">
                <a:solidFill>
                  <a:schemeClr val="accent1"/>
                </a:solidFill>
                <a:latin typeface="Avenir Light" panose="020B0402020203020204" pitchFamily="34" charset="0"/>
                <a:ea typeface="Calibri" panose="020F0502020204030204" pitchFamily="34" charset="0"/>
              </a:rPr>
              <a:t> </a:t>
            </a:r>
            <a:r>
              <a:rPr lang="en-US" sz="1600" dirty="0">
                <a:solidFill>
                  <a:schemeClr val="accent1"/>
                </a:solidFill>
                <a:effectLst/>
                <a:latin typeface="Avenir Light" panose="020B0402020203020204" pitchFamily="34" charset="0"/>
                <a:ea typeface="Calibri" panose="020F0502020204030204" pitchFamily="34" charset="0"/>
              </a:rPr>
              <a:t>taking risks to achieve bolder outcomes; we will embrace and champion</a:t>
            </a:r>
          </a:p>
          <a:p>
            <a:pPr marL="0" marR="0">
              <a:spcBef>
                <a:spcPts val="0"/>
              </a:spcBef>
              <a:spcAft>
                <a:spcPts val="0"/>
              </a:spcAft>
            </a:pPr>
            <a:r>
              <a:rPr lang="en-US" sz="1600" dirty="0">
                <a:solidFill>
                  <a:schemeClr val="accent1"/>
                </a:solidFill>
                <a:latin typeface="Avenir Light" panose="020B0402020203020204" pitchFamily="34" charset="0"/>
                <a:ea typeface="Calibri" panose="020F0502020204030204" pitchFamily="34" charset="0"/>
              </a:rPr>
              <a:t>p</a:t>
            </a:r>
            <a:r>
              <a:rPr lang="en-US" sz="1600" dirty="0">
                <a:solidFill>
                  <a:schemeClr val="accent1"/>
                </a:solidFill>
                <a:effectLst/>
                <a:latin typeface="Avenir Light" panose="020B0402020203020204" pitchFamily="34" charset="0"/>
                <a:ea typeface="Calibri" panose="020F0502020204030204" pitchFamily="34" charset="0"/>
              </a:rPr>
              <a:t>rogressive</a:t>
            </a:r>
            <a:r>
              <a:rPr lang="en-US" sz="1600" dirty="0">
                <a:solidFill>
                  <a:schemeClr val="accent1"/>
                </a:solidFill>
                <a:latin typeface="Avenir Light" panose="020B0402020203020204" pitchFamily="34" charset="0"/>
                <a:ea typeface="Calibri" panose="020F0502020204030204" pitchFamily="34" charset="0"/>
              </a:rPr>
              <a:t> </a:t>
            </a:r>
            <a:r>
              <a:rPr lang="en-US" sz="1600" dirty="0">
                <a:solidFill>
                  <a:schemeClr val="accent1"/>
                </a:solidFill>
                <a:effectLst/>
                <a:latin typeface="Avenir Light" panose="020B0402020203020204" pitchFamily="34" charset="0"/>
                <a:ea typeface="Calibri" panose="020F0502020204030204" pitchFamily="34" charset="0"/>
              </a:rPr>
              <a:t>change.</a:t>
            </a:r>
          </a:p>
          <a:p>
            <a:pPr marL="0" marR="0">
              <a:spcBef>
                <a:spcPts val="0"/>
              </a:spcBef>
              <a:spcAft>
                <a:spcPts val="0"/>
              </a:spcAft>
            </a:pPr>
            <a:br>
              <a:rPr lang="en-US" sz="1600" dirty="0">
                <a:solidFill>
                  <a:schemeClr val="accent1"/>
                </a:solidFill>
                <a:effectLst/>
                <a:latin typeface="Avenir Light" panose="020B0402020203020204" pitchFamily="34" charset="0"/>
                <a:ea typeface="Calibri" panose="020F0502020204030204" pitchFamily="34" charset="0"/>
              </a:rPr>
            </a:br>
            <a:r>
              <a:rPr lang="en-US" sz="1600" b="1" dirty="0">
                <a:solidFill>
                  <a:schemeClr val="accent1"/>
                </a:solidFill>
                <a:effectLst/>
                <a:latin typeface="Avenir Light" panose="020B0402020203020204" pitchFamily="34" charset="0"/>
                <a:ea typeface="Calibri" panose="020F0502020204030204" pitchFamily="34" charset="0"/>
              </a:rPr>
              <a:t>Collaborative: </a:t>
            </a:r>
            <a:r>
              <a:rPr lang="en-US" sz="1600" dirty="0">
                <a:solidFill>
                  <a:schemeClr val="accent1"/>
                </a:solidFill>
                <a:effectLst/>
                <a:latin typeface="Avenir Light" panose="020B0402020203020204" pitchFamily="34" charset="0"/>
                <a:ea typeface="Calibri" panose="020F0502020204030204" pitchFamily="34" charset="0"/>
              </a:rPr>
              <a:t>We recognize the power of working together is far greater than</a:t>
            </a:r>
          </a:p>
          <a:p>
            <a:pPr marL="0" marR="0">
              <a:spcBef>
                <a:spcPts val="0"/>
              </a:spcBef>
              <a:spcAft>
                <a:spcPts val="0"/>
              </a:spcAft>
            </a:pPr>
            <a:r>
              <a:rPr lang="en-US" sz="1600" dirty="0">
                <a:solidFill>
                  <a:schemeClr val="accent1"/>
                </a:solidFill>
                <a:effectLst/>
                <a:latin typeface="Avenir Light" panose="020B0402020203020204" pitchFamily="34" charset="0"/>
                <a:ea typeface="Calibri" panose="020F0502020204030204" pitchFamily="34" charset="0"/>
              </a:rPr>
              <a:t>that of any individual working alone and embrace opportunities to engage</a:t>
            </a:r>
          </a:p>
          <a:p>
            <a:pPr marL="0" marR="0">
              <a:spcBef>
                <a:spcPts val="0"/>
              </a:spcBef>
              <a:spcAft>
                <a:spcPts val="0"/>
              </a:spcAft>
            </a:pPr>
            <a:r>
              <a:rPr lang="en-US" sz="1600" dirty="0">
                <a:solidFill>
                  <a:schemeClr val="accent1"/>
                </a:solidFill>
                <a:effectLst/>
                <a:latin typeface="Avenir Light" panose="020B0402020203020204" pitchFamily="34" charset="0"/>
                <a:ea typeface="Calibri" panose="020F0502020204030204" pitchFamily="34" charset="0"/>
              </a:rPr>
              <a:t>diverse voices and lived-experiences.</a:t>
            </a:r>
          </a:p>
          <a:p>
            <a:pPr marL="0" marR="0">
              <a:spcBef>
                <a:spcPts val="0"/>
              </a:spcBef>
              <a:spcAft>
                <a:spcPts val="0"/>
              </a:spcAft>
            </a:pPr>
            <a:br>
              <a:rPr lang="en-US" sz="1600" dirty="0">
                <a:solidFill>
                  <a:schemeClr val="accent1"/>
                </a:solidFill>
                <a:effectLst/>
                <a:latin typeface="Avenir Light" panose="020B0402020203020204" pitchFamily="34" charset="0"/>
                <a:ea typeface="Calibri" panose="020F0502020204030204" pitchFamily="34" charset="0"/>
              </a:rPr>
            </a:br>
            <a:r>
              <a:rPr lang="en-US" sz="1600" b="1" dirty="0">
                <a:solidFill>
                  <a:schemeClr val="accent1"/>
                </a:solidFill>
                <a:effectLst/>
                <a:latin typeface="Avenir Light" panose="020B0402020203020204" pitchFamily="34" charset="0"/>
                <a:ea typeface="Calibri" panose="020F0502020204030204" pitchFamily="34" charset="0"/>
              </a:rPr>
              <a:t>Stewards: </a:t>
            </a:r>
            <a:r>
              <a:rPr lang="en-US" sz="1600" dirty="0">
                <a:solidFill>
                  <a:schemeClr val="accent1"/>
                </a:solidFill>
                <a:effectLst/>
                <a:latin typeface="Avenir Light" panose="020B0402020203020204" pitchFamily="34" charset="0"/>
                <a:ea typeface="Calibri" panose="020F0502020204030204" pitchFamily="34" charset="0"/>
              </a:rPr>
              <a:t>We </a:t>
            </a:r>
            <a:r>
              <a:rPr lang="en-US" sz="1600" dirty="0" err="1">
                <a:solidFill>
                  <a:schemeClr val="accent1"/>
                </a:solidFill>
                <a:effectLst/>
                <a:latin typeface="Avenir Light" panose="020B0402020203020204" pitchFamily="34" charset="0"/>
                <a:ea typeface="Calibri" panose="020F0502020204030204" pitchFamily="34" charset="0"/>
              </a:rPr>
              <a:t>honour</a:t>
            </a:r>
            <a:r>
              <a:rPr lang="en-US" sz="1600" dirty="0">
                <a:solidFill>
                  <a:schemeClr val="accent1"/>
                </a:solidFill>
                <a:effectLst/>
                <a:latin typeface="Avenir Light" panose="020B0402020203020204" pitchFamily="34" charset="0"/>
                <a:ea typeface="Calibri" panose="020F0502020204030204" pitchFamily="34" charset="0"/>
              </a:rPr>
              <a:t> our commitments and behave as ethical and responsible</a:t>
            </a:r>
            <a:br>
              <a:rPr lang="en-US" sz="1600" dirty="0">
                <a:solidFill>
                  <a:schemeClr val="accent1"/>
                </a:solidFill>
                <a:effectLst/>
                <a:latin typeface="Avenir Light" panose="020B0402020203020204" pitchFamily="34" charset="0"/>
                <a:ea typeface="Calibri" panose="020F0502020204030204" pitchFamily="34" charset="0"/>
              </a:rPr>
            </a:br>
            <a:r>
              <a:rPr lang="en-US" sz="1600" dirty="0">
                <a:solidFill>
                  <a:schemeClr val="accent1"/>
                </a:solidFill>
                <a:effectLst/>
                <a:latin typeface="Avenir Light" panose="020B0402020203020204" pitchFamily="34" charset="0"/>
                <a:ea typeface="Calibri" panose="020F0502020204030204" pitchFamily="34" charset="0"/>
              </a:rPr>
              <a:t>stewards of all resources entrusted to us.</a:t>
            </a:r>
            <a:endParaRPr lang="en-CA" sz="1600" dirty="0">
              <a:solidFill>
                <a:schemeClr val="accent1"/>
              </a:solidFill>
              <a:latin typeface="Avenir Light" panose="020B0402020203020204" pitchFamily="34" charset="0"/>
            </a:endParaRPr>
          </a:p>
          <a:p>
            <a:endParaRPr lang="en-CA" sz="2000" dirty="0">
              <a:latin typeface="Avenir Light" panose="020B0402020203020204" pitchFamily="34" charset="0"/>
            </a:endParaRPr>
          </a:p>
          <a:p>
            <a:endParaRPr lang="en-CA" sz="2000" dirty="0">
              <a:latin typeface="Avenir Light" panose="020B0402020203020204" pitchFamily="34" charset="0"/>
            </a:endParaRPr>
          </a:p>
          <a:p>
            <a:endParaRPr lang="en-CA" dirty="0">
              <a:latin typeface="Avenir Light" panose="020B0402020203020204" pitchFamily="34" charset="0"/>
            </a:endParaRPr>
          </a:p>
        </p:txBody>
      </p:sp>
    </p:spTree>
    <p:extLst>
      <p:ext uri="{BB962C8B-B14F-4D97-AF65-F5344CB8AC3E}">
        <p14:creationId xmlns:p14="http://schemas.microsoft.com/office/powerpoint/2010/main" val="127583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F27C6718-FDE1-4B6E-AA10-67A722A8C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1999" cy="6858000"/>
          </a:xfrm>
          <a:prstGeom prst="rect">
            <a:avLst/>
          </a:prstGeom>
        </p:spPr>
      </p:pic>
      <p:sp>
        <p:nvSpPr>
          <p:cNvPr id="24" name="TextBox 23">
            <a:extLst>
              <a:ext uri="{FF2B5EF4-FFF2-40B4-BE49-F238E27FC236}">
                <a16:creationId xmlns:a16="http://schemas.microsoft.com/office/drawing/2014/main" id="{152F1E80-5F97-4154-BF6B-3C88CC057C19}"/>
              </a:ext>
            </a:extLst>
          </p:cNvPr>
          <p:cNvSpPr txBox="1"/>
          <p:nvPr/>
        </p:nvSpPr>
        <p:spPr>
          <a:xfrm>
            <a:off x="6748200" y="5739922"/>
            <a:ext cx="1301726" cy="369332"/>
          </a:xfrm>
          <a:prstGeom prst="rect">
            <a:avLst/>
          </a:prstGeom>
          <a:noFill/>
        </p:spPr>
        <p:txBody>
          <a:bodyPr wrap="square">
            <a:spAutoFit/>
          </a:bodyPr>
          <a:lstStyle/>
          <a:p>
            <a:r>
              <a:rPr lang="en-CA" sz="1800" dirty="0">
                <a:solidFill>
                  <a:schemeClr val="bg1"/>
                </a:solidFill>
                <a:latin typeface="Bebas Neue" panose="020B0606020202050201" pitchFamily="34" charset="0"/>
              </a:rPr>
              <a:t>collaborative</a:t>
            </a:r>
            <a:endParaRPr lang="en-CA" dirty="0"/>
          </a:p>
        </p:txBody>
      </p:sp>
      <p:sp>
        <p:nvSpPr>
          <p:cNvPr id="11" name="Text Placeholder 5">
            <a:extLst>
              <a:ext uri="{FF2B5EF4-FFF2-40B4-BE49-F238E27FC236}">
                <a16:creationId xmlns:a16="http://schemas.microsoft.com/office/drawing/2014/main" id="{5C60EB38-97A6-4671-AB50-90FFD0884D9C}"/>
              </a:ext>
            </a:extLst>
          </p:cNvPr>
          <p:cNvSpPr txBox="1">
            <a:spLocks/>
          </p:cNvSpPr>
          <p:nvPr/>
        </p:nvSpPr>
        <p:spPr>
          <a:xfrm>
            <a:off x="1586898" y="576341"/>
            <a:ext cx="9000160" cy="11664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CA" sz="4400" dirty="0">
                <a:solidFill>
                  <a:srgbClr val="005485"/>
                </a:solidFill>
                <a:latin typeface="Bebas Neue" panose="020B0606020202050201" pitchFamily="34" charset="0"/>
              </a:rPr>
              <a:t>Whitby Chamber Strategic Direction </a:t>
            </a:r>
          </a:p>
        </p:txBody>
      </p:sp>
      <p:sp>
        <p:nvSpPr>
          <p:cNvPr id="22" name="TextBox 21">
            <a:extLst>
              <a:ext uri="{FF2B5EF4-FFF2-40B4-BE49-F238E27FC236}">
                <a16:creationId xmlns:a16="http://schemas.microsoft.com/office/drawing/2014/main" id="{DB82E684-F728-8C7D-3205-DBF4E20332DA}"/>
              </a:ext>
            </a:extLst>
          </p:cNvPr>
          <p:cNvSpPr txBox="1"/>
          <p:nvPr/>
        </p:nvSpPr>
        <p:spPr>
          <a:xfrm>
            <a:off x="976407" y="1201327"/>
            <a:ext cx="10685864" cy="1015663"/>
          </a:xfrm>
          <a:prstGeom prst="rect">
            <a:avLst/>
          </a:prstGeom>
          <a:noFill/>
        </p:spPr>
        <p:txBody>
          <a:bodyPr wrap="square" rtlCol="0">
            <a:spAutoFit/>
          </a:bodyPr>
          <a:lstStyle/>
          <a:p>
            <a:r>
              <a:rPr lang="en-US" sz="2000" dirty="0">
                <a:latin typeface="Avenir Book" panose="02000503020000020003" pitchFamily="2" charset="0"/>
              </a:rPr>
              <a:t>WCC is an important anchor institution in the Durham Region.  Our 2024-2026 Strategic Planning document outlines our strategic priorities, which are underpinned by a laser focused commitment to the success of our community. </a:t>
            </a:r>
            <a:r>
              <a:rPr lang="en-US" sz="2000" dirty="0">
                <a:solidFill>
                  <a:srgbClr val="EF7E32"/>
                </a:solidFill>
                <a:latin typeface="Avenir Book" panose="02000503020000020003" pitchFamily="2" charset="0"/>
              </a:rPr>
              <a:t>Because YOUR success is everything. </a:t>
            </a:r>
          </a:p>
        </p:txBody>
      </p:sp>
      <p:sp>
        <p:nvSpPr>
          <p:cNvPr id="2" name="TextBox 1">
            <a:extLst>
              <a:ext uri="{FF2B5EF4-FFF2-40B4-BE49-F238E27FC236}">
                <a16:creationId xmlns:a16="http://schemas.microsoft.com/office/drawing/2014/main" id="{3BCE2FCD-3B53-E70A-2F95-F4042DDCFEC2}"/>
              </a:ext>
            </a:extLst>
          </p:cNvPr>
          <p:cNvSpPr txBox="1"/>
          <p:nvPr/>
        </p:nvSpPr>
        <p:spPr>
          <a:xfrm>
            <a:off x="976407" y="2356917"/>
            <a:ext cx="5119593" cy="4185761"/>
          </a:xfrm>
          <a:prstGeom prst="rect">
            <a:avLst/>
          </a:prstGeom>
          <a:noFill/>
        </p:spPr>
        <p:txBody>
          <a:bodyPr wrap="square" rtlCol="0">
            <a:spAutoFit/>
          </a:bodyPr>
          <a:lstStyle/>
          <a:p>
            <a:pPr>
              <a:spcAft>
                <a:spcPts val="600"/>
              </a:spcAft>
            </a:pPr>
            <a:r>
              <a:rPr lang="en-US" sz="1400" dirty="0">
                <a:latin typeface="Avenir Book" panose="02000503020000020003" pitchFamily="2" charset="0"/>
              </a:rPr>
              <a:t>As the Whitby Chamber of Commerce embarks on the next phase of our organization’s journey, it is important to continue to build on the strong foundation of our 95 year old organization.</a:t>
            </a:r>
          </a:p>
          <a:p>
            <a:pPr>
              <a:spcAft>
                <a:spcPts val="600"/>
              </a:spcAft>
            </a:pPr>
            <a:r>
              <a:rPr lang="en-US" sz="1400" dirty="0">
                <a:latin typeface="Avenir Book" panose="02000503020000020003" pitchFamily="2" charset="0"/>
              </a:rPr>
              <a:t>Our centennial anniversary is in sight and we have charted a strategic direction for the next three years that focuses on our continued stability as a trusted anchor institution in our community.  This strategy continues to set a strong foundation for the growth and success of our organization, but more importantly – the growth and success of our members. </a:t>
            </a:r>
          </a:p>
          <a:p>
            <a:r>
              <a:rPr lang="en-US" sz="1400" dirty="0">
                <a:latin typeface="Avenir Book" panose="02000503020000020003" pitchFamily="2" charset="0"/>
              </a:rPr>
              <a:t>Over the next three years, our strategy will be influenced by a significant CEO transition in the first year, emphasizing the critical importance of a smooth and seamless leadership transition. We are committed to maintaining operational continuity, preserving our organizational values and ensuring a smooth handover that reinforces trust by our members, partners and the broader community. </a:t>
            </a:r>
          </a:p>
          <a:p>
            <a:pPr marL="285750" indent="-285750">
              <a:buFontTx/>
              <a:buChar char="-"/>
            </a:pPr>
            <a:endParaRPr lang="en-US" dirty="0"/>
          </a:p>
        </p:txBody>
      </p:sp>
      <p:sp>
        <p:nvSpPr>
          <p:cNvPr id="3" name="TextBox 2">
            <a:extLst>
              <a:ext uri="{FF2B5EF4-FFF2-40B4-BE49-F238E27FC236}">
                <a16:creationId xmlns:a16="http://schemas.microsoft.com/office/drawing/2014/main" id="{BC1AF92D-722E-DDB6-8D8D-0F390B69DBE7}"/>
              </a:ext>
            </a:extLst>
          </p:cNvPr>
          <p:cNvSpPr txBox="1"/>
          <p:nvPr/>
        </p:nvSpPr>
        <p:spPr>
          <a:xfrm>
            <a:off x="6212910" y="2350759"/>
            <a:ext cx="5316481" cy="3970318"/>
          </a:xfrm>
          <a:prstGeom prst="rect">
            <a:avLst/>
          </a:prstGeom>
          <a:noFill/>
        </p:spPr>
        <p:txBody>
          <a:bodyPr wrap="square" rtlCol="0">
            <a:spAutoFit/>
          </a:bodyPr>
          <a:lstStyle/>
          <a:p>
            <a:pPr>
              <a:spcAft>
                <a:spcPts val="600"/>
              </a:spcAft>
            </a:pPr>
            <a:r>
              <a:rPr lang="en-US" sz="1400" dirty="0">
                <a:latin typeface="Avenir Book" panose="02000503020000020003" pitchFamily="2" charset="0"/>
              </a:rPr>
              <a:t>By emphasizing our unwavering commitment to delivering high-quality programming, we will demonstrate our ability to navigate change seamlessly while continuing to achieve our vision of being the ‘Chamber of Choice’. </a:t>
            </a:r>
          </a:p>
          <a:p>
            <a:pPr>
              <a:spcAft>
                <a:spcPts val="600"/>
              </a:spcAft>
            </a:pPr>
            <a:r>
              <a:rPr lang="en-US" sz="1400" dirty="0">
                <a:latin typeface="Avenir Book" panose="02000503020000020003" pitchFamily="2" charset="0"/>
              </a:rPr>
              <a:t>Through our strategic planning process, we have been purposeful in engagement with our members, fostering dialogue to understand their expectations and identify opportunities to continue to deliver value. </a:t>
            </a:r>
          </a:p>
          <a:p>
            <a:r>
              <a:rPr lang="en-US" sz="1400" dirty="0">
                <a:latin typeface="Avenir Book" panose="02000503020000020003" pitchFamily="2" charset="0"/>
              </a:rPr>
              <a:t>As we progress through the subsequent two years of our strategic plan, we will focus on being a champion for our members and community, delivering captivating programming and thriving as an organization. We will continue to cultivate strategic partnerships and implement initiatives that will deliver value to our members as we all capitalize on the economic growth of our region. </a:t>
            </a:r>
          </a:p>
          <a:p>
            <a:r>
              <a:rPr lang="en-US" sz="1400" dirty="0">
                <a:latin typeface="Avenir Book" panose="02000503020000020003" pitchFamily="2" charset="0"/>
              </a:rPr>
              <a:t> </a:t>
            </a:r>
          </a:p>
          <a:p>
            <a:pPr marL="285750" indent="-285750">
              <a:buFontTx/>
              <a:buChar char="-"/>
            </a:pPr>
            <a:endParaRPr lang="en-US" dirty="0">
              <a:latin typeface="Avenir Book" panose="02000503020000020003" pitchFamily="2" charset="0"/>
            </a:endParaRPr>
          </a:p>
        </p:txBody>
      </p:sp>
    </p:spTree>
    <p:extLst>
      <p:ext uri="{BB962C8B-B14F-4D97-AF65-F5344CB8AC3E}">
        <p14:creationId xmlns:p14="http://schemas.microsoft.com/office/powerpoint/2010/main" val="40877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1954A72B-8A4B-EFE1-6869-85B4D84C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1999" cy="6858000"/>
          </a:xfrm>
          <a:prstGeom prst="rect">
            <a:avLst/>
          </a:prstGeom>
        </p:spPr>
      </p:pic>
      <p:sp>
        <p:nvSpPr>
          <p:cNvPr id="3" name="Rectangle 2">
            <a:extLst>
              <a:ext uri="{FF2B5EF4-FFF2-40B4-BE49-F238E27FC236}">
                <a16:creationId xmlns:a16="http://schemas.microsoft.com/office/drawing/2014/main" id="{E03763AD-0FAF-FB57-480B-19297E56EFB8}"/>
              </a:ext>
            </a:extLst>
          </p:cNvPr>
          <p:cNvSpPr/>
          <p:nvPr/>
        </p:nvSpPr>
        <p:spPr>
          <a:xfrm>
            <a:off x="163992" y="252800"/>
            <a:ext cx="3905539" cy="629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5">
            <a:extLst>
              <a:ext uri="{FF2B5EF4-FFF2-40B4-BE49-F238E27FC236}">
                <a16:creationId xmlns:a16="http://schemas.microsoft.com/office/drawing/2014/main" id="{278DCC5C-B282-E85F-3ED5-0DF375BD0DD3}"/>
              </a:ext>
            </a:extLst>
          </p:cNvPr>
          <p:cNvSpPr txBox="1">
            <a:spLocks/>
          </p:cNvSpPr>
          <p:nvPr/>
        </p:nvSpPr>
        <p:spPr>
          <a:xfrm>
            <a:off x="68067" y="2767721"/>
            <a:ext cx="4058647" cy="11664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CA" sz="4400" dirty="0">
                <a:solidFill>
                  <a:schemeClr val="bg1"/>
                </a:solidFill>
                <a:latin typeface="Bebas Neue" panose="020B0606020202050201" pitchFamily="34" charset="0"/>
              </a:rPr>
              <a:t>2024-2026 </a:t>
            </a:r>
          </a:p>
          <a:p>
            <a:pPr algn="ctr"/>
            <a:r>
              <a:rPr lang="en-CA" sz="4400" dirty="0">
                <a:solidFill>
                  <a:schemeClr val="bg1"/>
                </a:solidFill>
                <a:latin typeface="Bebas Neue" panose="020B0606020202050201" pitchFamily="34" charset="0"/>
              </a:rPr>
              <a:t>Strategic Pillars</a:t>
            </a:r>
          </a:p>
        </p:txBody>
      </p:sp>
      <p:grpSp>
        <p:nvGrpSpPr>
          <p:cNvPr id="23" name="Group 2">
            <a:extLst>
              <a:ext uri="{FF2B5EF4-FFF2-40B4-BE49-F238E27FC236}">
                <a16:creationId xmlns:a16="http://schemas.microsoft.com/office/drawing/2014/main" id="{0225150C-8304-1EA5-59BD-6467A2FA12FF}"/>
              </a:ext>
            </a:extLst>
          </p:cNvPr>
          <p:cNvGrpSpPr/>
          <p:nvPr/>
        </p:nvGrpSpPr>
        <p:grpSpPr>
          <a:xfrm>
            <a:off x="4346574" y="2338290"/>
            <a:ext cx="2222446" cy="2972167"/>
            <a:chOff x="0" y="0"/>
            <a:chExt cx="812800" cy="1165007"/>
          </a:xfrm>
        </p:grpSpPr>
        <p:sp>
          <p:nvSpPr>
            <p:cNvPr id="25" name="Freeform 3">
              <a:extLst>
                <a:ext uri="{FF2B5EF4-FFF2-40B4-BE49-F238E27FC236}">
                  <a16:creationId xmlns:a16="http://schemas.microsoft.com/office/drawing/2014/main" id="{90C8D65F-B73B-A6E0-2B95-7A01AB7E9D01}"/>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57B9DC"/>
              </a:solidFill>
            </a:ln>
          </p:spPr>
        </p:sp>
        <p:sp>
          <p:nvSpPr>
            <p:cNvPr id="26" name="TextBox 4">
              <a:extLst>
                <a:ext uri="{FF2B5EF4-FFF2-40B4-BE49-F238E27FC236}">
                  <a16:creationId xmlns:a16="http://schemas.microsoft.com/office/drawing/2014/main" id="{FD7F645D-3F93-BC11-E132-FF7887A77BF7}"/>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27" name="Group 5">
            <a:extLst>
              <a:ext uri="{FF2B5EF4-FFF2-40B4-BE49-F238E27FC236}">
                <a16:creationId xmlns:a16="http://schemas.microsoft.com/office/drawing/2014/main" id="{EB3DD24C-AA02-CEFA-FB99-4736FE00F76C}"/>
              </a:ext>
            </a:extLst>
          </p:cNvPr>
          <p:cNvGrpSpPr/>
          <p:nvPr/>
        </p:nvGrpSpPr>
        <p:grpSpPr>
          <a:xfrm>
            <a:off x="4569698" y="4698526"/>
            <a:ext cx="1771909" cy="524284"/>
            <a:chOff x="0" y="0"/>
            <a:chExt cx="808533" cy="256404"/>
          </a:xfrm>
        </p:grpSpPr>
        <p:sp>
          <p:nvSpPr>
            <p:cNvPr id="28" name="Freeform 6">
              <a:extLst>
                <a:ext uri="{FF2B5EF4-FFF2-40B4-BE49-F238E27FC236}">
                  <a16:creationId xmlns:a16="http://schemas.microsoft.com/office/drawing/2014/main" id="{89455DB4-F1B1-C632-BB6B-3982CEBCCD93}"/>
                </a:ext>
              </a:extLst>
            </p:cNvPr>
            <p:cNvSpPr/>
            <p:nvPr/>
          </p:nvSpPr>
          <p:spPr>
            <a:xfrm>
              <a:off x="0" y="0"/>
              <a:ext cx="808533" cy="256404"/>
            </a:xfrm>
            <a:custGeom>
              <a:avLst/>
              <a:gdLst/>
              <a:ahLst/>
              <a:cxnLst/>
              <a:rect l="l" t="t" r="r" b="b"/>
              <a:pathLst>
                <a:path w="808533" h="256404">
                  <a:moveTo>
                    <a:pt x="23083" y="0"/>
                  </a:moveTo>
                  <a:lnTo>
                    <a:pt x="785449" y="0"/>
                  </a:lnTo>
                  <a:cubicBezTo>
                    <a:pt x="798198" y="0"/>
                    <a:pt x="808533" y="10335"/>
                    <a:pt x="808533" y="23083"/>
                  </a:cubicBezTo>
                  <a:lnTo>
                    <a:pt x="808533" y="233321"/>
                  </a:lnTo>
                  <a:cubicBezTo>
                    <a:pt x="808533" y="246070"/>
                    <a:pt x="798198" y="256404"/>
                    <a:pt x="785449" y="256404"/>
                  </a:cubicBezTo>
                  <a:lnTo>
                    <a:pt x="23083" y="256404"/>
                  </a:lnTo>
                  <a:cubicBezTo>
                    <a:pt x="10335" y="256404"/>
                    <a:pt x="0" y="246070"/>
                    <a:pt x="0" y="233321"/>
                  </a:cubicBezTo>
                  <a:lnTo>
                    <a:pt x="0" y="23083"/>
                  </a:lnTo>
                  <a:cubicBezTo>
                    <a:pt x="0" y="10335"/>
                    <a:pt x="10335" y="0"/>
                    <a:pt x="23083" y="0"/>
                  </a:cubicBezTo>
                  <a:close/>
                </a:path>
              </a:pathLst>
            </a:custGeom>
            <a:solidFill>
              <a:srgbClr val="57B9DC"/>
            </a:solidFill>
            <a:ln>
              <a:noFill/>
            </a:ln>
          </p:spPr>
        </p:sp>
        <p:sp>
          <p:nvSpPr>
            <p:cNvPr id="29" name="TextBox 7">
              <a:extLst>
                <a:ext uri="{FF2B5EF4-FFF2-40B4-BE49-F238E27FC236}">
                  <a16:creationId xmlns:a16="http://schemas.microsoft.com/office/drawing/2014/main" id="{D260A095-384D-EE00-C0A1-1C1CE234A51A}"/>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30" name="Group 8">
            <a:extLst>
              <a:ext uri="{FF2B5EF4-FFF2-40B4-BE49-F238E27FC236}">
                <a16:creationId xmlns:a16="http://schemas.microsoft.com/office/drawing/2014/main" id="{7BB08B7F-42B1-A80F-9C2B-7B90D9AA65C1}"/>
              </a:ext>
            </a:extLst>
          </p:cNvPr>
          <p:cNvGrpSpPr>
            <a:grpSpLocks noChangeAspect="1"/>
          </p:cNvGrpSpPr>
          <p:nvPr/>
        </p:nvGrpSpPr>
        <p:grpSpPr>
          <a:xfrm>
            <a:off x="5017792" y="1900609"/>
            <a:ext cx="867112" cy="867112"/>
            <a:chOff x="0" y="0"/>
            <a:chExt cx="495300" cy="495300"/>
          </a:xfrm>
        </p:grpSpPr>
        <p:sp>
          <p:nvSpPr>
            <p:cNvPr id="31" name="Freeform 9">
              <a:extLst>
                <a:ext uri="{FF2B5EF4-FFF2-40B4-BE49-F238E27FC236}">
                  <a16:creationId xmlns:a16="http://schemas.microsoft.com/office/drawing/2014/main" id="{DF014C0D-11EA-C644-5F5E-A843E49AF499}"/>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57B9DC"/>
            </a:solidFill>
          </p:spPr>
        </p:sp>
        <p:sp>
          <p:nvSpPr>
            <p:cNvPr id="32" name="Freeform 10">
              <a:extLst>
                <a:ext uri="{FF2B5EF4-FFF2-40B4-BE49-F238E27FC236}">
                  <a16:creationId xmlns:a16="http://schemas.microsoft.com/office/drawing/2014/main" id="{9FEFDD8F-A4FC-3F27-3D68-3871BEB9F7EF}"/>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id="33" name="Group 11">
            <a:extLst>
              <a:ext uri="{FF2B5EF4-FFF2-40B4-BE49-F238E27FC236}">
                <a16:creationId xmlns:a16="http://schemas.microsoft.com/office/drawing/2014/main" id="{EB50105C-0632-7BA0-AD50-38FB8C1979A1}"/>
              </a:ext>
            </a:extLst>
          </p:cNvPr>
          <p:cNvGrpSpPr/>
          <p:nvPr/>
        </p:nvGrpSpPr>
        <p:grpSpPr>
          <a:xfrm>
            <a:off x="9684254" y="2338290"/>
            <a:ext cx="2222446" cy="2972167"/>
            <a:chOff x="0" y="0"/>
            <a:chExt cx="812800" cy="1165007"/>
          </a:xfrm>
        </p:grpSpPr>
        <p:sp>
          <p:nvSpPr>
            <p:cNvPr id="34" name="Freeform 12">
              <a:extLst>
                <a:ext uri="{FF2B5EF4-FFF2-40B4-BE49-F238E27FC236}">
                  <a16:creationId xmlns:a16="http://schemas.microsoft.com/office/drawing/2014/main" id="{9CD335AB-D996-1C06-4741-B7CD890224E5}"/>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001253"/>
              </a:solidFill>
            </a:ln>
          </p:spPr>
        </p:sp>
        <p:sp>
          <p:nvSpPr>
            <p:cNvPr id="35" name="TextBox 13">
              <a:extLst>
                <a:ext uri="{FF2B5EF4-FFF2-40B4-BE49-F238E27FC236}">
                  <a16:creationId xmlns:a16="http://schemas.microsoft.com/office/drawing/2014/main" id="{6A34B8A3-64A5-75D0-7D2C-B3355202CC63}"/>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36" name="Group 14">
            <a:extLst>
              <a:ext uri="{FF2B5EF4-FFF2-40B4-BE49-F238E27FC236}">
                <a16:creationId xmlns:a16="http://schemas.microsoft.com/office/drawing/2014/main" id="{FB89ACF9-DA7A-6BA1-E3AE-83D466370769}"/>
              </a:ext>
            </a:extLst>
          </p:cNvPr>
          <p:cNvGrpSpPr/>
          <p:nvPr/>
        </p:nvGrpSpPr>
        <p:grpSpPr>
          <a:xfrm>
            <a:off x="9907379" y="4698526"/>
            <a:ext cx="1771909" cy="524284"/>
            <a:chOff x="0" y="0"/>
            <a:chExt cx="808533" cy="256404"/>
          </a:xfrm>
        </p:grpSpPr>
        <p:sp>
          <p:nvSpPr>
            <p:cNvPr id="37" name="Freeform 15">
              <a:extLst>
                <a:ext uri="{FF2B5EF4-FFF2-40B4-BE49-F238E27FC236}">
                  <a16:creationId xmlns:a16="http://schemas.microsoft.com/office/drawing/2014/main" id="{2BBA3008-3A9F-93EA-6BF7-24D801A47C03}"/>
                </a:ext>
              </a:extLst>
            </p:cNvPr>
            <p:cNvSpPr/>
            <p:nvPr/>
          </p:nvSpPr>
          <p:spPr>
            <a:xfrm>
              <a:off x="0" y="0"/>
              <a:ext cx="808533" cy="256404"/>
            </a:xfrm>
            <a:custGeom>
              <a:avLst/>
              <a:gdLst/>
              <a:ahLst/>
              <a:cxnLst/>
              <a:rect l="l" t="t" r="r" b="b"/>
              <a:pathLst>
                <a:path w="808533" h="256404">
                  <a:moveTo>
                    <a:pt x="23083" y="0"/>
                  </a:moveTo>
                  <a:lnTo>
                    <a:pt x="785449" y="0"/>
                  </a:lnTo>
                  <a:cubicBezTo>
                    <a:pt x="798198" y="0"/>
                    <a:pt x="808533" y="10335"/>
                    <a:pt x="808533" y="23083"/>
                  </a:cubicBezTo>
                  <a:lnTo>
                    <a:pt x="808533" y="233321"/>
                  </a:lnTo>
                  <a:cubicBezTo>
                    <a:pt x="808533" y="246070"/>
                    <a:pt x="798198" y="256404"/>
                    <a:pt x="785449" y="256404"/>
                  </a:cubicBezTo>
                  <a:lnTo>
                    <a:pt x="23083" y="256404"/>
                  </a:lnTo>
                  <a:cubicBezTo>
                    <a:pt x="10335" y="256404"/>
                    <a:pt x="0" y="246070"/>
                    <a:pt x="0" y="233321"/>
                  </a:cubicBezTo>
                  <a:lnTo>
                    <a:pt x="0" y="23083"/>
                  </a:lnTo>
                  <a:cubicBezTo>
                    <a:pt x="0" y="10335"/>
                    <a:pt x="10335" y="0"/>
                    <a:pt x="23083" y="0"/>
                  </a:cubicBezTo>
                  <a:close/>
                </a:path>
              </a:pathLst>
            </a:custGeom>
            <a:solidFill>
              <a:srgbClr val="001253"/>
            </a:solidFill>
            <a:ln>
              <a:noFill/>
            </a:ln>
          </p:spPr>
        </p:sp>
        <p:sp>
          <p:nvSpPr>
            <p:cNvPr id="38" name="TextBox 16">
              <a:extLst>
                <a:ext uri="{FF2B5EF4-FFF2-40B4-BE49-F238E27FC236}">
                  <a16:creationId xmlns:a16="http://schemas.microsoft.com/office/drawing/2014/main" id="{142AAD15-26AA-22D5-F293-E31022CFB1B0}"/>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39" name="Group 17">
            <a:extLst>
              <a:ext uri="{FF2B5EF4-FFF2-40B4-BE49-F238E27FC236}">
                <a16:creationId xmlns:a16="http://schemas.microsoft.com/office/drawing/2014/main" id="{E7316BA2-9E35-5D4B-4912-85F11B3620CB}"/>
              </a:ext>
            </a:extLst>
          </p:cNvPr>
          <p:cNvGrpSpPr>
            <a:grpSpLocks noChangeAspect="1"/>
          </p:cNvGrpSpPr>
          <p:nvPr/>
        </p:nvGrpSpPr>
        <p:grpSpPr>
          <a:xfrm>
            <a:off x="10355473" y="1900609"/>
            <a:ext cx="867112" cy="867112"/>
            <a:chOff x="0" y="0"/>
            <a:chExt cx="495300" cy="495300"/>
          </a:xfrm>
        </p:grpSpPr>
        <p:sp>
          <p:nvSpPr>
            <p:cNvPr id="40" name="Freeform 18">
              <a:extLst>
                <a:ext uri="{FF2B5EF4-FFF2-40B4-BE49-F238E27FC236}">
                  <a16:creationId xmlns:a16="http://schemas.microsoft.com/office/drawing/2014/main" id="{BED3AB74-9BD4-F737-3127-691800220473}"/>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1253"/>
            </a:solidFill>
          </p:spPr>
        </p:sp>
        <p:sp>
          <p:nvSpPr>
            <p:cNvPr id="41" name="Freeform 19">
              <a:extLst>
                <a:ext uri="{FF2B5EF4-FFF2-40B4-BE49-F238E27FC236}">
                  <a16:creationId xmlns:a16="http://schemas.microsoft.com/office/drawing/2014/main" id="{307659AA-D514-4FCA-3FB0-2D22A7B6BA9D}"/>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id="42" name="Group 20">
            <a:extLst>
              <a:ext uri="{FF2B5EF4-FFF2-40B4-BE49-F238E27FC236}">
                <a16:creationId xmlns:a16="http://schemas.microsoft.com/office/drawing/2014/main" id="{490327CB-6C0B-8D26-D257-36BC6AF34717}"/>
              </a:ext>
            </a:extLst>
          </p:cNvPr>
          <p:cNvGrpSpPr/>
          <p:nvPr/>
        </p:nvGrpSpPr>
        <p:grpSpPr>
          <a:xfrm>
            <a:off x="7015212" y="2338290"/>
            <a:ext cx="2222446" cy="2972167"/>
            <a:chOff x="0" y="0"/>
            <a:chExt cx="812800" cy="1165007"/>
          </a:xfrm>
        </p:grpSpPr>
        <p:sp>
          <p:nvSpPr>
            <p:cNvPr id="43" name="Freeform 21">
              <a:extLst>
                <a:ext uri="{FF2B5EF4-FFF2-40B4-BE49-F238E27FC236}">
                  <a16:creationId xmlns:a16="http://schemas.microsoft.com/office/drawing/2014/main" id="{05D14529-892D-D94A-6CA4-516959DAFF84}"/>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FD841F"/>
              </a:solidFill>
            </a:ln>
          </p:spPr>
        </p:sp>
        <p:sp>
          <p:nvSpPr>
            <p:cNvPr id="44" name="TextBox 22">
              <a:extLst>
                <a:ext uri="{FF2B5EF4-FFF2-40B4-BE49-F238E27FC236}">
                  <a16:creationId xmlns:a16="http://schemas.microsoft.com/office/drawing/2014/main" id="{0A2B955F-919B-1AE3-923A-EE53A69E6355}"/>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45" name="Group 23">
            <a:extLst>
              <a:ext uri="{FF2B5EF4-FFF2-40B4-BE49-F238E27FC236}">
                <a16:creationId xmlns:a16="http://schemas.microsoft.com/office/drawing/2014/main" id="{E91FF0AC-A281-C5D3-11A7-78A8FF6A4D7B}"/>
              </a:ext>
            </a:extLst>
          </p:cNvPr>
          <p:cNvGrpSpPr/>
          <p:nvPr/>
        </p:nvGrpSpPr>
        <p:grpSpPr>
          <a:xfrm>
            <a:off x="7238336" y="4698526"/>
            <a:ext cx="1771909" cy="524284"/>
            <a:chOff x="0" y="0"/>
            <a:chExt cx="808533" cy="256404"/>
          </a:xfrm>
        </p:grpSpPr>
        <p:sp>
          <p:nvSpPr>
            <p:cNvPr id="46" name="Freeform 24">
              <a:extLst>
                <a:ext uri="{FF2B5EF4-FFF2-40B4-BE49-F238E27FC236}">
                  <a16:creationId xmlns:a16="http://schemas.microsoft.com/office/drawing/2014/main" id="{FB956EBB-A32E-37C9-915C-C54CABF3E5BC}"/>
                </a:ext>
              </a:extLst>
            </p:cNvPr>
            <p:cNvSpPr/>
            <p:nvPr/>
          </p:nvSpPr>
          <p:spPr>
            <a:xfrm>
              <a:off x="0" y="0"/>
              <a:ext cx="808533" cy="256404"/>
            </a:xfrm>
            <a:custGeom>
              <a:avLst/>
              <a:gdLst/>
              <a:ahLst/>
              <a:cxnLst/>
              <a:rect l="l" t="t" r="r" b="b"/>
              <a:pathLst>
                <a:path w="808533" h="256404">
                  <a:moveTo>
                    <a:pt x="23083" y="0"/>
                  </a:moveTo>
                  <a:lnTo>
                    <a:pt x="785449" y="0"/>
                  </a:lnTo>
                  <a:cubicBezTo>
                    <a:pt x="798198" y="0"/>
                    <a:pt x="808533" y="10335"/>
                    <a:pt x="808533" y="23083"/>
                  </a:cubicBezTo>
                  <a:lnTo>
                    <a:pt x="808533" y="233321"/>
                  </a:lnTo>
                  <a:cubicBezTo>
                    <a:pt x="808533" y="246070"/>
                    <a:pt x="798198" y="256404"/>
                    <a:pt x="785449" y="256404"/>
                  </a:cubicBezTo>
                  <a:lnTo>
                    <a:pt x="23083" y="256404"/>
                  </a:lnTo>
                  <a:cubicBezTo>
                    <a:pt x="10335" y="256404"/>
                    <a:pt x="0" y="246070"/>
                    <a:pt x="0" y="233321"/>
                  </a:cubicBezTo>
                  <a:lnTo>
                    <a:pt x="0" y="23083"/>
                  </a:lnTo>
                  <a:cubicBezTo>
                    <a:pt x="0" y="10335"/>
                    <a:pt x="10335" y="0"/>
                    <a:pt x="23083" y="0"/>
                  </a:cubicBezTo>
                  <a:close/>
                </a:path>
              </a:pathLst>
            </a:custGeom>
            <a:solidFill>
              <a:srgbClr val="FD841F"/>
            </a:solidFill>
            <a:ln>
              <a:noFill/>
            </a:ln>
          </p:spPr>
        </p:sp>
        <p:sp>
          <p:nvSpPr>
            <p:cNvPr id="47" name="TextBox 25">
              <a:extLst>
                <a:ext uri="{FF2B5EF4-FFF2-40B4-BE49-F238E27FC236}">
                  <a16:creationId xmlns:a16="http://schemas.microsoft.com/office/drawing/2014/main" id="{D7153312-42AE-D9C2-ED31-B60FC419719C}"/>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48" name="Group 26">
            <a:extLst>
              <a:ext uri="{FF2B5EF4-FFF2-40B4-BE49-F238E27FC236}">
                <a16:creationId xmlns:a16="http://schemas.microsoft.com/office/drawing/2014/main" id="{6CCD4349-FDE0-2629-C855-29772B675DCF}"/>
              </a:ext>
            </a:extLst>
          </p:cNvPr>
          <p:cNvGrpSpPr>
            <a:grpSpLocks noChangeAspect="1"/>
          </p:cNvGrpSpPr>
          <p:nvPr/>
        </p:nvGrpSpPr>
        <p:grpSpPr>
          <a:xfrm>
            <a:off x="7686430" y="1900609"/>
            <a:ext cx="867112" cy="867112"/>
            <a:chOff x="0" y="0"/>
            <a:chExt cx="495300" cy="495300"/>
          </a:xfrm>
        </p:grpSpPr>
        <p:sp>
          <p:nvSpPr>
            <p:cNvPr id="49" name="Freeform 27">
              <a:extLst>
                <a:ext uri="{FF2B5EF4-FFF2-40B4-BE49-F238E27FC236}">
                  <a16:creationId xmlns:a16="http://schemas.microsoft.com/office/drawing/2014/main" id="{830BE4EA-5926-F0F6-4295-016E5FC3BE5F}"/>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841F"/>
            </a:solidFill>
          </p:spPr>
        </p:sp>
        <p:sp>
          <p:nvSpPr>
            <p:cNvPr id="50" name="Freeform 28">
              <a:extLst>
                <a:ext uri="{FF2B5EF4-FFF2-40B4-BE49-F238E27FC236}">
                  <a16:creationId xmlns:a16="http://schemas.microsoft.com/office/drawing/2014/main" id="{E8B3C0C5-CB4A-A3C8-EF92-88AFE8D55F2B}"/>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51" name="TextBox 34">
            <a:extLst>
              <a:ext uri="{FF2B5EF4-FFF2-40B4-BE49-F238E27FC236}">
                <a16:creationId xmlns:a16="http://schemas.microsoft.com/office/drawing/2014/main" id="{74016B79-32D9-8ABA-8CB1-E5736DFAEC68}"/>
              </a:ext>
            </a:extLst>
          </p:cNvPr>
          <p:cNvSpPr txBox="1"/>
          <p:nvPr/>
        </p:nvSpPr>
        <p:spPr>
          <a:xfrm>
            <a:off x="4458136" y="2998222"/>
            <a:ext cx="1997177" cy="251607"/>
          </a:xfrm>
          <a:prstGeom prst="rect">
            <a:avLst/>
          </a:prstGeom>
        </p:spPr>
        <p:txBody>
          <a:bodyPr wrap="square" lIns="0" tIns="0" rIns="0" bIns="0" rtlCol="0" anchor="t">
            <a:spAutoFit/>
          </a:bodyPr>
          <a:lstStyle/>
          <a:p>
            <a:pPr marL="0" lvl="1" algn="ctr">
              <a:lnSpc>
                <a:spcPts val="2053"/>
              </a:lnSpc>
              <a:spcBef>
                <a:spcPct val="0"/>
              </a:spcBef>
            </a:pPr>
            <a:r>
              <a:rPr lang="en-US" sz="1466" b="1" spc="47" dirty="0">
                <a:solidFill>
                  <a:srgbClr val="001253"/>
                </a:solidFill>
                <a:latin typeface="Barlow Medium Bold"/>
              </a:rPr>
              <a:t>Be a trusted leader</a:t>
            </a:r>
          </a:p>
        </p:txBody>
      </p:sp>
      <p:sp>
        <p:nvSpPr>
          <p:cNvPr id="52" name="TextBox 35">
            <a:extLst>
              <a:ext uri="{FF2B5EF4-FFF2-40B4-BE49-F238E27FC236}">
                <a16:creationId xmlns:a16="http://schemas.microsoft.com/office/drawing/2014/main" id="{73CAD271-339C-CDAD-1776-7E0AF4275D28}"/>
              </a:ext>
            </a:extLst>
          </p:cNvPr>
          <p:cNvSpPr txBox="1"/>
          <p:nvPr/>
        </p:nvSpPr>
        <p:spPr>
          <a:xfrm>
            <a:off x="4475703" y="3673432"/>
            <a:ext cx="2007465" cy="800540"/>
          </a:xfrm>
          <a:prstGeom prst="rect">
            <a:avLst/>
          </a:prstGeom>
        </p:spPr>
        <p:txBody>
          <a:bodyPr wrap="square" lIns="0" tIns="0" rIns="0" bIns="0" rtlCol="0" anchor="t">
            <a:spAutoFit/>
          </a:bodyPr>
          <a:lstStyle/>
          <a:p>
            <a:pPr algn="ctr">
              <a:lnSpc>
                <a:spcPts val="1599"/>
              </a:lnSpc>
              <a:spcBef>
                <a:spcPct val="0"/>
              </a:spcBef>
            </a:pPr>
            <a:r>
              <a:rPr lang="en-US" sz="1066" spc="55" dirty="0">
                <a:solidFill>
                  <a:srgbClr val="001253"/>
                </a:solidFill>
                <a:latin typeface="Arial" panose="020B0604020202020204" pitchFamily="34" charset="0"/>
                <a:cs typeface="Arial" panose="020B0604020202020204" pitchFamily="34" charset="0"/>
              </a:rPr>
              <a:t>Be a trusted leader for the business community, fostering organizational and economic growth</a:t>
            </a:r>
          </a:p>
        </p:txBody>
      </p:sp>
      <p:sp>
        <p:nvSpPr>
          <p:cNvPr id="53" name="TextBox 36">
            <a:extLst>
              <a:ext uri="{FF2B5EF4-FFF2-40B4-BE49-F238E27FC236}">
                <a16:creationId xmlns:a16="http://schemas.microsoft.com/office/drawing/2014/main" id="{3CD4B01D-1BBC-B273-2813-B3F20C41A685}"/>
              </a:ext>
            </a:extLst>
          </p:cNvPr>
          <p:cNvSpPr txBox="1"/>
          <p:nvPr/>
        </p:nvSpPr>
        <p:spPr>
          <a:xfrm>
            <a:off x="4583724" y="4780298"/>
            <a:ext cx="1771909" cy="360740"/>
          </a:xfrm>
          <a:prstGeom prst="rect">
            <a:avLst/>
          </a:prstGeom>
        </p:spPr>
        <p:txBody>
          <a:bodyPr wrap="square" lIns="0" tIns="0" rIns="0" bIns="0" rtlCol="0" anchor="t">
            <a:spAutoFit/>
          </a:bodyPr>
          <a:lstStyle/>
          <a:p>
            <a:pPr algn="ctr">
              <a:lnSpc>
                <a:spcPts val="2987"/>
              </a:lnSpc>
            </a:pPr>
            <a:r>
              <a:rPr lang="en-US" sz="2133" spc="89" dirty="0">
                <a:solidFill>
                  <a:srgbClr val="FFFFFF"/>
                </a:solidFill>
                <a:latin typeface="Barlow Bold"/>
              </a:rPr>
              <a:t>CHAMPION</a:t>
            </a:r>
          </a:p>
        </p:txBody>
      </p:sp>
      <p:sp>
        <p:nvSpPr>
          <p:cNvPr id="54" name="TextBox 37">
            <a:extLst>
              <a:ext uri="{FF2B5EF4-FFF2-40B4-BE49-F238E27FC236}">
                <a16:creationId xmlns:a16="http://schemas.microsoft.com/office/drawing/2014/main" id="{542B33EC-684E-3957-F16B-0D8646D1F375}"/>
              </a:ext>
            </a:extLst>
          </p:cNvPr>
          <p:cNvSpPr txBox="1"/>
          <p:nvPr/>
        </p:nvSpPr>
        <p:spPr>
          <a:xfrm>
            <a:off x="9808517" y="2998222"/>
            <a:ext cx="1997177" cy="451149"/>
          </a:xfrm>
          <a:prstGeom prst="rect">
            <a:avLst/>
          </a:prstGeom>
        </p:spPr>
        <p:txBody>
          <a:bodyPr wrap="square" lIns="0" tIns="0" rIns="0" bIns="0" rtlCol="0" anchor="t">
            <a:spAutoFit/>
          </a:bodyPr>
          <a:lstStyle/>
          <a:p>
            <a:pPr marL="0" lvl="1" algn="ctr">
              <a:spcBef>
                <a:spcPct val="0"/>
              </a:spcBef>
            </a:pPr>
            <a:r>
              <a:rPr lang="en-US" sz="1466" b="1" spc="47" dirty="0">
                <a:solidFill>
                  <a:srgbClr val="001253"/>
                </a:solidFill>
                <a:latin typeface="Barlow Medium Bold"/>
              </a:rPr>
              <a:t>Deliver commercial success</a:t>
            </a:r>
          </a:p>
        </p:txBody>
      </p:sp>
      <p:sp>
        <p:nvSpPr>
          <p:cNvPr id="55" name="TextBox 38">
            <a:extLst>
              <a:ext uri="{FF2B5EF4-FFF2-40B4-BE49-F238E27FC236}">
                <a16:creationId xmlns:a16="http://schemas.microsoft.com/office/drawing/2014/main" id="{A9BF817A-8792-D6F4-5681-06D3248DDBFC}"/>
              </a:ext>
            </a:extLst>
          </p:cNvPr>
          <p:cNvSpPr txBox="1"/>
          <p:nvPr/>
        </p:nvSpPr>
        <p:spPr>
          <a:xfrm>
            <a:off x="9850344" y="3673432"/>
            <a:ext cx="1887483" cy="800540"/>
          </a:xfrm>
          <a:prstGeom prst="rect">
            <a:avLst/>
          </a:prstGeom>
        </p:spPr>
        <p:txBody>
          <a:bodyPr wrap="square" lIns="0" tIns="0" rIns="0" bIns="0" rtlCol="0" anchor="t">
            <a:spAutoFit/>
          </a:bodyPr>
          <a:lstStyle/>
          <a:p>
            <a:pPr algn="ctr">
              <a:lnSpc>
                <a:spcPts val="1599"/>
              </a:lnSpc>
              <a:spcBef>
                <a:spcPct val="0"/>
              </a:spcBef>
            </a:pPr>
            <a:r>
              <a:rPr lang="en-US" sz="1066" spc="55" dirty="0">
                <a:solidFill>
                  <a:srgbClr val="001253"/>
                </a:solidFill>
                <a:latin typeface="Arial" panose="020B0604020202020204" pitchFamily="34" charset="0"/>
                <a:cs typeface="Arial" panose="020B0604020202020204" pitchFamily="34" charset="0"/>
              </a:rPr>
              <a:t>Implement growth strategies, drive operational efficiencies and take calculated risks</a:t>
            </a:r>
          </a:p>
        </p:txBody>
      </p:sp>
      <p:sp>
        <p:nvSpPr>
          <p:cNvPr id="56" name="TextBox 39">
            <a:extLst>
              <a:ext uri="{FF2B5EF4-FFF2-40B4-BE49-F238E27FC236}">
                <a16:creationId xmlns:a16="http://schemas.microsoft.com/office/drawing/2014/main" id="{BAE0FF33-6866-60FF-529C-1B9DEE28235A}"/>
              </a:ext>
            </a:extLst>
          </p:cNvPr>
          <p:cNvSpPr txBox="1"/>
          <p:nvPr/>
        </p:nvSpPr>
        <p:spPr>
          <a:xfrm>
            <a:off x="9907379" y="4783824"/>
            <a:ext cx="1771909" cy="360740"/>
          </a:xfrm>
          <a:prstGeom prst="rect">
            <a:avLst/>
          </a:prstGeom>
        </p:spPr>
        <p:txBody>
          <a:bodyPr wrap="square" lIns="0" tIns="0" rIns="0" bIns="0" rtlCol="0" anchor="t">
            <a:spAutoFit/>
          </a:bodyPr>
          <a:lstStyle/>
          <a:p>
            <a:pPr algn="ctr">
              <a:lnSpc>
                <a:spcPts val="2987"/>
              </a:lnSpc>
            </a:pPr>
            <a:r>
              <a:rPr lang="en-US" sz="2133" spc="89">
                <a:solidFill>
                  <a:srgbClr val="FFFFFF"/>
                </a:solidFill>
                <a:latin typeface="Barlow Bold"/>
              </a:rPr>
              <a:t>THRIVE</a:t>
            </a:r>
          </a:p>
        </p:txBody>
      </p:sp>
      <p:sp>
        <p:nvSpPr>
          <p:cNvPr id="57" name="TextBox 40">
            <a:extLst>
              <a:ext uri="{FF2B5EF4-FFF2-40B4-BE49-F238E27FC236}">
                <a16:creationId xmlns:a16="http://schemas.microsoft.com/office/drawing/2014/main" id="{C74C114E-3837-361F-09FC-58A283A293D4}"/>
              </a:ext>
            </a:extLst>
          </p:cNvPr>
          <p:cNvSpPr txBox="1"/>
          <p:nvPr/>
        </p:nvSpPr>
        <p:spPr>
          <a:xfrm>
            <a:off x="7238336" y="2998222"/>
            <a:ext cx="1771909" cy="451149"/>
          </a:xfrm>
          <a:prstGeom prst="rect">
            <a:avLst/>
          </a:prstGeom>
        </p:spPr>
        <p:txBody>
          <a:bodyPr wrap="square" lIns="0" tIns="0" rIns="0" bIns="0" rtlCol="0" anchor="t">
            <a:spAutoFit/>
          </a:bodyPr>
          <a:lstStyle/>
          <a:p>
            <a:pPr marL="0" lvl="1" algn="ctr">
              <a:spcBef>
                <a:spcPct val="0"/>
              </a:spcBef>
            </a:pPr>
            <a:r>
              <a:rPr lang="en-US" sz="1466" b="1" spc="47" dirty="0">
                <a:solidFill>
                  <a:srgbClr val="001253"/>
                </a:solidFill>
                <a:latin typeface="Barlow Medium Bold"/>
              </a:rPr>
              <a:t>Create moments that matter</a:t>
            </a:r>
          </a:p>
        </p:txBody>
      </p:sp>
      <p:sp>
        <p:nvSpPr>
          <p:cNvPr id="58" name="TextBox 41">
            <a:extLst>
              <a:ext uri="{FF2B5EF4-FFF2-40B4-BE49-F238E27FC236}">
                <a16:creationId xmlns:a16="http://schemas.microsoft.com/office/drawing/2014/main" id="{260FA14C-DBE8-6A9A-FFB0-9DD64D72DDC1}"/>
              </a:ext>
            </a:extLst>
          </p:cNvPr>
          <p:cNvSpPr txBox="1"/>
          <p:nvPr/>
        </p:nvSpPr>
        <p:spPr>
          <a:xfrm>
            <a:off x="7181301" y="3673432"/>
            <a:ext cx="1887483" cy="800540"/>
          </a:xfrm>
          <a:prstGeom prst="rect">
            <a:avLst/>
          </a:prstGeom>
        </p:spPr>
        <p:txBody>
          <a:bodyPr wrap="square" lIns="0" tIns="0" rIns="0" bIns="0" rtlCol="0" anchor="t">
            <a:spAutoFit/>
          </a:bodyPr>
          <a:lstStyle/>
          <a:p>
            <a:pPr algn="ctr">
              <a:lnSpc>
                <a:spcPts val="1599"/>
              </a:lnSpc>
              <a:spcBef>
                <a:spcPct val="0"/>
              </a:spcBef>
            </a:pPr>
            <a:r>
              <a:rPr lang="en-US" sz="1066" spc="55" dirty="0">
                <a:solidFill>
                  <a:srgbClr val="001253"/>
                </a:solidFill>
                <a:latin typeface="Arial" panose="020B0604020202020204" pitchFamily="34" charset="0"/>
                <a:cs typeface="Arial" panose="020B0604020202020204" pitchFamily="34" charset="0"/>
              </a:rPr>
              <a:t>Implement actions to create seamless, personalized and memorable experiences at every interaction </a:t>
            </a:r>
          </a:p>
        </p:txBody>
      </p:sp>
      <p:sp>
        <p:nvSpPr>
          <p:cNvPr id="59" name="TextBox 42">
            <a:extLst>
              <a:ext uri="{FF2B5EF4-FFF2-40B4-BE49-F238E27FC236}">
                <a16:creationId xmlns:a16="http://schemas.microsoft.com/office/drawing/2014/main" id="{6E0948CA-C253-946B-50D4-E09355EC4EFF}"/>
              </a:ext>
            </a:extLst>
          </p:cNvPr>
          <p:cNvSpPr txBox="1"/>
          <p:nvPr/>
        </p:nvSpPr>
        <p:spPr>
          <a:xfrm>
            <a:off x="7238336" y="4783824"/>
            <a:ext cx="1771909" cy="360740"/>
          </a:xfrm>
          <a:prstGeom prst="rect">
            <a:avLst/>
          </a:prstGeom>
        </p:spPr>
        <p:txBody>
          <a:bodyPr wrap="square" lIns="0" tIns="0" rIns="0" bIns="0" rtlCol="0" anchor="t">
            <a:spAutoFit/>
          </a:bodyPr>
          <a:lstStyle/>
          <a:p>
            <a:pPr algn="ctr">
              <a:lnSpc>
                <a:spcPts val="2987"/>
              </a:lnSpc>
            </a:pPr>
            <a:r>
              <a:rPr lang="en-US" sz="2133" spc="89">
                <a:solidFill>
                  <a:srgbClr val="FFFFFF"/>
                </a:solidFill>
                <a:latin typeface="Barlow Bold"/>
              </a:rPr>
              <a:t>CAPTIVATE</a:t>
            </a:r>
          </a:p>
        </p:txBody>
      </p:sp>
      <p:pic>
        <p:nvPicPr>
          <p:cNvPr id="60" name="Picture 44">
            <a:extLst>
              <a:ext uri="{FF2B5EF4-FFF2-40B4-BE49-F238E27FC236}">
                <a16:creationId xmlns:a16="http://schemas.microsoft.com/office/drawing/2014/main" id="{9D1BC9A7-2AF4-9573-0AF4-77F2F70D7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27130" y="2052533"/>
            <a:ext cx="646334" cy="540496"/>
          </a:xfrm>
          <a:prstGeom prst="rect">
            <a:avLst/>
          </a:prstGeom>
        </p:spPr>
      </p:pic>
      <p:pic>
        <p:nvPicPr>
          <p:cNvPr id="61" name="Picture 45">
            <a:extLst>
              <a:ext uri="{FF2B5EF4-FFF2-40B4-BE49-F238E27FC236}">
                <a16:creationId xmlns:a16="http://schemas.microsoft.com/office/drawing/2014/main" id="{AC62C75D-92D1-AAF5-51F7-51C94D8583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93605" y="2038920"/>
            <a:ext cx="613837" cy="521761"/>
          </a:xfrm>
          <a:prstGeom prst="rect">
            <a:avLst/>
          </a:prstGeom>
        </p:spPr>
      </p:pic>
      <p:pic>
        <p:nvPicPr>
          <p:cNvPr id="62" name="Picture 46">
            <a:extLst>
              <a:ext uri="{FF2B5EF4-FFF2-40B4-BE49-F238E27FC236}">
                <a16:creationId xmlns:a16="http://schemas.microsoft.com/office/drawing/2014/main" id="{EA79EC26-BFD2-BF9A-E2CA-9307E7FCB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91334" y="1999167"/>
            <a:ext cx="646224" cy="646224"/>
          </a:xfrm>
          <a:prstGeom prst="rect">
            <a:avLst/>
          </a:prstGeom>
        </p:spPr>
      </p:pic>
    </p:spTree>
    <p:extLst>
      <p:ext uri="{BB962C8B-B14F-4D97-AF65-F5344CB8AC3E}">
        <p14:creationId xmlns:p14="http://schemas.microsoft.com/office/powerpoint/2010/main" val="13540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19CC011A-E672-E32B-FC4D-23840129A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0633"/>
            <a:ext cx="12191999" cy="6858000"/>
          </a:xfrm>
          <a:prstGeom prst="rect">
            <a:avLst/>
          </a:prstGeom>
        </p:spPr>
      </p:pic>
      <p:sp>
        <p:nvSpPr>
          <p:cNvPr id="8" name="Rectangle 7">
            <a:extLst>
              <a:ext uri="{FF2B5EF4-FFF2-40B4-BE49-F238E27FC236}">
                <a16:creationId xmlns:a16="http://schemas.microsoft.com/office/drawing/2014/main" id="{332B78AB-2F44-1E61-F96B-482AC52331A9}"/>
              </a:ext>
            </a:extLst>
          </p:cNvPr>
          <p:cNvSpPr/>
          <p:nvPr/>
        </p:nvSpPr>
        <p:spPr>
          <a:xfrm>
            <a:off x="4289424" y="807875"/>
            <a:ext cx="7478712" cy="1111251"/>
          </a:xfrm>
          <a:prstGeom prst="rect">
            <a:avLst/>
          </a:prstGeom>
          <a:solidFill>
            <a:srgbClr val="57B9DC">
              <a:alpha val="40000"/>
            </a:srgbClr>
          </a:solidFill>
          <a:ln>
            <a:solidFill>
              <a:schemeClr val="accent1">
                <a:shade val="50000"/>
                <a:alpha val="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C5EEE2-BDE8-E768-EA7F-E43FBAA9C7F3}"/>
              </a:ext>
            </a:extLst>
          </p:cNvPr>
          <p:cNvSpPr/>
          <p:nvPr/>
        </p:nvSpPr>
        <p:spPr>
          <a:xfrm>
            <a:off x="4305302" y="2071229"/>
            <a:ext cx="7478712" cy="1535574"/>
          </a:xfrm>
          <a:prstGeom prst="rect">
            <a:avLst/>
          </a:prstGeom>
          <a:solidFill>
            <a:srgbClr val="57B9DC">
              <a:alpha val="60000"/>
            </a:srgbClr>
          </a:solidFill>
          <a:ln>
            <a:solidFill>
              <a:schemeClr val="accent1">
                <a:shade val="50000"/>
                <a:alpha val="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7330AB-5B44-BC47-FF53-F8D02C579529}"/>
              </a:ext>
            </a:extLst>
          </p:cNvPr>
          <p:cNvSpPr/>
          <p:nvPr/>
        </p:nvSpPr>
        <p:spPr>
          <a:xfrm>
            <a:off x="4305301" y="3733716"/>
            <a:ext cx="7478712" cy="1343639"/>
          </a:xfrm>
          <a:prstGeom prst="rect">
            <a:avLst/>
          </a:prstGeom>
          <a:solidFill>
            <a:srgbClr val="57B9DC">
              <a:alpha val="79500"/>
            </a:srgbClr>
          </a:solidFill>
          <a:ln>
            <a:solidFill>
              <a:schemeClr val="accent1">
                <a:shade val="50000"/>
                <a:alpha val="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300AA5-8DF1-7737-DCB7-D0C1099493D9}"/>
              </a:ext>
            </a:extLst>
          </p:cNvPr>
          <p:cNvSpPr/>
          <p:nvPr/>
        </p:nvSpPr>
        <p:spPr>
          <a:xfrm>
            <a:off x="4305301" y="5181660"/>
            <a:ext cx="7478712" cy="1111251"/>
          </a:xfrm>
          <a:prstGeom prst="rect">
            <a:avLst/>
          </a:prstGeom>
          <a:solidFill>
            <a:srgbClr val="57B9DC"/>
          </a:solidFill>
          <a:ln>
            <a:solidFill>
              <a:schemeClr val="accent1">
                <a:shade val="50000"/>
                <a:alpha val="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D3A718-EF87-3153-45FB-40472FADD174}"/>
              </a:ext>
            </a:extLst>
          </p:cNvPr>
          <p:cNvSpPr txBox="1"/>
          <p:nvPr/>
        </p:nvSpPr>
        <p:spPr>
          <a:xfrm>
            <a:off x="4149723" y="1040335"/>
            <a:ext cx="2178048" cy="646331"/>
          </a:xfrm>
          <a:prstGeom prst="rect">
            <a:avLst/>
          </a:prstGeom>
          <a:noFill/>
        </p:spPr>
        <p:txBody>
          <a:bodyPr wrap="square">
            <a:spAutoFit/>
          </a:bodyPr>
          <a:lstStyle/>
          <a:p>
            <a:pPr algn="ctr"/>
            <a:r>
              <a:rPr lang="en-US" b="1" spc="47" dirty="0">
                <a:solidFill>
                  <a:schemeClr val="bg1"/>
                </a:solidFill>
                <a:latin typeface="Barlow Medium Bold"/>
              </a:rPr>
              <a:t>Collaboration &amp; Partnerships</a:t>
            </a:r>
          </a:p>
        </p:txBody>
      </p:sp>
      <p:sp>
        <p:nvSpPr>
          <p:cNvPr id="15" name="TextBox 14">
            <a:extLst>
              <a:ext uri="{FF2B5EF4-FFF2-40B4-BE49-F238E27FC236}">
                <a16:creationId xmlns:a16="http://schemas.microsoft.com/office/drawing/2014/main" id="{87A318F7-6FA8-D5B5-FA64-9C6637F57A2D}"/>
              </a:ext>
            </a:extLst>
          </p:cNvPr>
          <p:cNvSpPr txBox="1"/>
          <p:nvPr/>
        </p:nvSpPr>
        <p:spPr>
          <a:xfrm>
            <a:off x="4165600" y="2641755"/>
            <a:ext cx="2178048" cy="369332"/>
          </a:xfrm>
          <a:prstGeom prst="rect">
            <a:avLst/>
          </a:prstGeom>
          <a:noFill/>
        </p:spPr>
        <p:txBody>
          <a:bodyPr wrap="square">
            <a:spAutoFit/>
          </a:bodyPr>
          <a:lstStyle/>
          <a:p>
            <a:pPr algn="ctr"/>
            <a:r>
              <a:rPr lang="en-US" b="1" spc="47" dirty="0">
                <a:solidFill>
                  <a:schemeClr val="bg1"/>
                </a:solidFill>
                <a:latin typeface="Barlow Medium Bold"/>
              </a:rPr>
              <a:t>Representation</a:t>
            </a:r>
          </a:p>
        </p:txBody>
      </p:sp>
      <p:sp>
        <p:nvSpPr>
          <p:cNvPr id="16" name="TextBox 15">
            <a:extLst>
              <a:ext uri="{FF2B5EF4-FFF2-40B4-BE49-F238E27FC236}">
                <a16:creationId xmlns:a16="http://schemas.microsoft.com/office/drawing/2014/main" id="{9762FE4E-3734-6395-1254-75EB83FF5244}"/>
              </a:ext>
            </a:extLst>
          </p:cNvPr>
          <p:cNvSpPr txBox="1"/>
          <p:nvPr/>
        </p:nvSpPr>
        <p:spPr>
          <a:xfrm>
            <a:off x="4289424" y="4041273"/>
            <a:ext cx="1930400" cy="646331"/>
          </a:xfrm>
          <a:prstGeom prst="rect">
            <a:avLst/>
          </a:prstGeom>
          <a:noFill/>
        </p:spPr>
        <p:txBody>
          <a:bodyPr wrap="square">
            <a:spAutoFit/>
          </a:bodyPr>
          <a:lstStyle/>
          <a:p>
            <a:pPr algn="ctr"/>
            <a:r>
              <a:rPr lang="en-US" b="1" spc="47" dirty="0">
                <a:solidFill>
                  <a:schemeClr val="bg1"/>
                </a:solidFill>
                <a:latin typeface="Barlow Medium Bold"/>
              </a:rPr>
              <a:t>Community Anchor</a:t>
            </a:r>
          </a:p>
        </p:txBody>
      </p:sp>
      <p:sp>
        <p:nvSpPr>
          <p:cNvPr id="17" name="TextBox 16">
            <a:extLst>
              <a:ext uri="{FF2B5EF4-FFF2-40B4-BE49-F238E27FC236}">
                <a16:creationId xmlns:a16="http://schemas.microsoft.com/office/drawing/2014/main" id="{3F9E4283-0C9A-FD4F-E012-53C26B30F939}"/>
              </a:ext>
            </a:extLst>
          </p:cNvPr>
          <p:cNvSpPr txBox="1"/>
          <p:nvPr/>
        </p:nvSpPr>
        <p:spPr>
          <a:xfrm>
            <a:off x="4340224" y="5288187"/>
            <a:ext cx="1828800" cy="646331"/>
          </a:xfrm>
          <a:prstGeom prst="rect">
            <a:avLst/>
          </a:prstGeom>
          <a:noFill/>
        </p:spPr>
        <p:txBody>
          <a:bodyPr wrap="square">
            <a:spAutoFit/>
          </a:bodyPr>
          <a:lstStyle/>
          <a:p>
            <a:pPr algn="ctr"/>
            <a:r>
              <a:rPr lang="en-US" b="1" spc="47" dirty="0">
                <a:solidFill>
                  <a:schemeClr val="bg1"/>
                </a:solidFill>
                <a:latin typeface="Barlow Medium Bold"/>
              </a:rPr>
              <a:t>Communication &amp; Visibility </a:t>
            </a:r>
          </a:p>
        </p:txBody>
      </p:sp>
      <p:sp>
        <p:nvSpPr>
          <p:cNvPr id="23" name="TextBox 22">
            <a:extLst>
              <a:ext uri="{FF2B5EF4-FFF2-40B4-BE49-F238E27FC236}">
                <a16:creationId xmlns:a16="http://schemas.microsoft.com/office/drawing/2014/main" id="{23C790F4-A2A8-385F-09A0-CBF176A8092F}"/>
              </a:ext>
            </a:extLst>
          </p:cNvPr>
          <p:cNvSpPr txBox="1"/>
          <p:nvPr/>
        </p:nvSpPr>
        <p:spPr>
          <a:xfrm>
            <a:off x="6148946" y="875074"/>
            <a:ext cx="5534757" cy="1031051"/>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400" dirty="0">
                <a:solidFill>
                  <a:schemeClr val="bg1"/>
                </a:solidFill>
                <a:cs typeface="Arial" panose="020B0604020202020204" pitchFamily="34" charset="0"/>
              </a:rPr>
              <a:t>Increase the influence of the </a:t>
            </a:r>
            <a:r>
              <a:rPr lang="en-US" sz="1400" b="1" dirty="0">
                <a:solidFill>
                  <a:schemeClr val="bg1"/>
                </a:solidFill>
                <a:cs typeface="Arial" panose="020B0604020202020204" pitchFamily="34" charset="0"/>
              </a:rPr>
              <a:t>Durham Business Alliance (DBA) </a:t>
            </a:r>
            <a:r>
              <a:rPr lang="en-US" sz="1400" dirty="0">
                <a:solidFill>
                  <a:schemeClr val="bg1"/>
                </a:solidFill>
                <a:cs typeface="Arial" panose="020B0604020202020204" pitchFamily="34" charset="0"/>
              </a:rPr>
              <a:t>by continuing to create interconnected products and services for the benefit of members across the region</a:t>
            </a:r>
          </a:p>
          <a:p>
            <a:pPr marL="171450" indent="-171450">
              <a:buFont typeface="Arial" panose="020B0604020202020204" pitchFamily="34" charset="0"/>
              <a:buChar char="•"/>
            </a:pPr>
            <a:r>
              <a:rPr lang="en-US" sz="1400" dirty="0">
                <a:solidFill>
                  <a:schemeClr val="bg1"/>
                </a:solidFill>
                <a:cs typeface="Arial" panose="020B0604020202020204" pitchFamily="34" charset="0"/>
              </a:rPr>
              <a:t>Continue to forge strategic partnerships with key institutions</a:t>
            </a:r>
          </a:p>
        </p:txBody>
      </p:sp>
      <p:sp>
        <p:nvSpPr>
          <p:cNvPr id="24" name="TextBox 23">
            <a:extLst>
              <a:ext uri="{FF2B5EF4-FFF2-40B4-BE49-F238E27FC236}">
                <a16:creationId xmlns:a16="http://schemas.microsoft.com/office/drawing/2014/main" id="{3D3E7238-FA53-08F5-63AA-918D4DA0E6F6}"/>
              </a:ext>
            </a:extLst>
          </p:cNvPr>
          <p:cNvSpPr txBox="1"/>
          <p:nvPr/>
        </p:nvSpPr>
        <p:spPr>
          <a:xfrm>
            <a:off x="6164823" y="2114569"/>
            <a:ext cx="5758893" cy="1538883"/>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400" dirty="0">
                <a:solidFill>
                  <a:schemeClr val="bg1"/>
                </a:solidFill>
              </a:rPr>
              <a:t>Recognize the vital role of fair and inclusive participation, decision-making and representation, through a focus on Inclusion, Diversity, Equity and Accessibility (IDEA)</a:t>
            </a:r>
          </a:p>
          <a:p>
            <a:pPr marL="171450" indent="-171450">
              <a:spcAft>
                <a:spcPts val="600"/>
              </a:spcAft>
              <a:buFont typeface="Arial" panose="020B0604020202020204" pitchFamily="34" charset="0"/>
              <a:buChar char="•"/>
            </a:pPr>
            <a:r>
              <a:rPr lang="en-US" sz="1400" dirty="0">
                <a:solidFill>
                  <a:schemeClr val="bg1"/>
                </a:solidFill>
              </a:rPr>
              <a:t>Amplify the voice of our members through advocacy efforts that influence policies and practices to effect meaningful change</a:t>
            </a:r>
          </a:p>
          <a:p>
            <a:pPr marL="171450" indent="-171450">
              <a:buFont typeface="Arial" panose="020B0604020202020204" pitchFamily="34" charset="0"/>
              <a:buChar char="•"/>
            </a:pPr>
            <a:r>
              <a:rPr lang="en-US" sz="1400" dirty="0">
                <a:solidFill>
                  <a:schemeClr val="bg1"/>
                </a:solidFill>
              </a:rPr>
              <a:t>Enhance representation and amplify voices of not for profit members</a:t>
            </a:r>
          </a:p>
        </p:txBody>
      </p:sp>
      <p:sp>
        <p:nvSpPr>
          <p:cNvPr id="25" name="TextBox 24">
            <a:extLst>
              <a:ext uri="{FF2B5EF4-FFF2-40B4-BE49-F238E27FC236}">
                <a16:creationId xmlns:a16="http://schemas.microsoft.com/office/drawing/2014/main" id="{CB46E2F0-80EC-6D5C-3BAE-D6AE37DE29FA}"/>
              </a:ext>
            </a:extLst>
          </p:cNvPr>
          <p:cNvSpPr txBox="1"/>
          <p:nvPr/>
        </p:nvSpPr>
        <p:spPr>
          <a:xfrm>
            <a:off x="6180701" y="3818554"/>
            <a:ext cx="5856970" cy="1538883"/>
          </a:xfrm>
          <a:prstGeom prst="rect">
            <a:avLst/>
          </a:prstGeom>
          <a:noFill/>
        </p:spPr>
        <p:txBody>
          <a:bodyPr wrap="square">
            <a:spAutoFit/>
          </a:bodyPr>
          <a:lstStyle>
            <a:defPPr>
              <a:defRPr lang="en-US"/>
            </a:defPPr>
            <a:lvl1pPr marL="171450" indent="-171450">
              <a:buFont typeface="Arial" panose="020B0604020202020204" pitchFamily="34" charset="0"/>
              <a:buChar char="•"/>
              <a:defRPr sz="1200">
                <a:solidFill>
                  <a:schemeClr val="accent1"/>
                </a:solidFill>
              </a:defRPr>
            </a:lvl1pPr>
          </a:lstStyle>
          <a:p>
            <a:pPr>
              <a:spcAft>
                <a:spcPts val="600"/>
              </a:spcAft>
            </a:pPr>
            <a:r>
              <a:rPr lang="en-US" sz="1400" dirty="0">
                <a:solidFill>
                  <a:schemeClr val="bg1"/>
                </a:solidFill>
              </a:rPr>
              <a:t>Champion involvement of Under 30 professionals in the local community;  and continue to support our Young Entrepreneurs &amp; Professionals</a:t>
            </a:r>
          </a:p>
          <a:p>
            <a:pPr>
              <a:spcAft>
                <a:spcPts val="600"/>
              </a:spcAft>
            </a:pPr>
            <a:r>
              <a:rPr lang="en-US" sz="1400" dirty="0">
                <a:solidFill>
                  <a:schemeClr val="bg1"/>
                </a:solidFill>
              </a:rPr>
              <a:t>Further enhance economic development partnerships </a:t>
            </a:r>
          </a:p>
          <a:p>
            <a:r>
              <a:rPr lang="en-US" sz="1400" dirty="0">
                <a:solidFill>
                  <a:schemeClr val="bg1"/>
                </a:solidFill>
              </a:rPr>
              <a:t>Continue to foster volunteerism with high value collective and reciprocal impact</a:t>
            </a:r>
          </a:p>
          <a:p>
            <a:endParaRPr lang="en-US" sz="1400" dirty="0">
              <a:solidFill>
                <a:schemeClr val="bg1"/>
              </a:solidFill>
            </a:endParaRPr>
          </a:p>
        </p:txBody>
      </p:sp>
      <p:sp>
        <p:nvSpPr>
          <p:cNvPr id="26" name="TextBox 25">
            <a:extLst>
              <a:ext uri="{FF2B5EF4-FFF2-40B4-BE49-F238E27FC236}">
                <a16:creationId xmlns:a16="http://schemas.microsoft.com/office/drawing/2014/main" id="{07E718FA-5FB0-15F9-EFCE-695684A789FD}"/>
              </a:ext>
            </a:extLst>
          </p:cNvPr>
          <p:cNvSpPr txBox="1"/>
          <p:nvPr/>
        </p:nvSpPr>
        <p:spPr>
          <a:xfrm>
            <a:off x="6169024" y="5277329"/>
            <a:ext cx="5614988" cy="815608"/>
          </a:xfrm>
          <a:prstGeom prst="rect">
            <a:avLst/>
          </a:prstGeom>
          <a:noFill/>
        </p:spPr>
        <p:txBody>
          <a:bodyPr wrap="square">
            <a:spAutoFit/>
          </a:bodyPr>
          <a:lstStyle>
            <a:defPPr>
              <a:defRPr lang="en-US"/>
            </a:defPPr>
            <a:lvl1pPr marL="171450" indent="-171450">
              <a:buFont typeface="Arial" panose="020B0604020202020204" pitchFamily="34" charset="0"/>
              <a:buChar char="•"/>
              <a:defRPr sz="1400">
                <a:solidFill>
                  <a:schemeClr val="accent1"/>
                </a:solidFill>
              </a:defRPr>
            </a:lvl1pPr>
          </a:lstStyle>
          <a:p>
            <a:pPr>
              <a:spcAft>
                <a:spcPts val="600"/>
              </a:spcAft>
            </a:pPr>
            <a:r>
              <a:rPr lang="en-US" dirty="0">
                <a:solidFill>
                  <a:schemeClr val="bg1"/>
                </a:solidFill>
              </a:rPr>
              <a:t>Engage in effective Marketing, Communications and PR to increase  awareness and visibility of the Chamber</a:t>
            </a:r>
          </a:p>
          <a:p>
            <a:r>
              <a:rPr lang="en-US" dirty="0">
                <a:solidFill>
                  <a:schemeClr val="bg1"/>
                </a:solidFill>
              </a:rPr>
              <a:t>Increase brand recognition as a trusted partner   </a:t>
            </a:r>
          </a:p>
        </p:txBody>
      </p:sp>
      <p:grpSp>
        <p:nvGrpSpPr>
          <p:cNvPr id="28" name="Group 2">
            <a:extLst>
              <a:ext uri="{FF2B5EF4-FFF2-40B4-BE49-F238E27FC236}">
                <a16:creationId xmlns:a16="http://schemas.microsoft.com/office/drawing/2014/main" id="{EC81DA1C-6EC6-30A0-0333-58B15E21F488}"/>
              </a:ext>
            </a:extLst>
          </p:cNvPr>
          <p:cNvGrpSpPr/>
          <p:nvPr/>
        </p:nvGrpSpPr>
        <p:grpSpPr>
          <a:xfrm>
            <a:off x="814467" y="1994843"/>
            <a:ext cx="2243593" cy="3215798"/>
            <a:chOff x="0" y="0"/>
            <a:chExt cx="812800" cy="1165007"/>
          </a:xfrm>
          <a:effectLst>
            <a:outerShdw blurRad="63500" sx="102000" sy="102000" algn="ctr" rotWithShape="0">
              <a:prstClr val="black">
                <a:alpha val="40000"/>
              </a:prstClr>
            </a:outerShdw>
          </a:effectLst>
        </p:grpSpPr>
        <p:sp>
          <p:nvSpPr>
            <p:cNvPr id="29" name="Freeform 3">
              <a:extLst>
                <a:ext uri="{FF2B5EF4-FFF2-40B4-BE49-F238E27FC236}">
                  <a16:creationId xmlns:a16="http://schemas.microsoft.com/office/drawing/2014/main" id="{D7696B91-227E-1108-BB8F-2FFF9A66A97E}"/>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57B9DC"/>
              </a:solidFill>
            </a:ln>
          </p:spPr>
        </p:sp>
        <p:sp>
          <p:nvSpPr>
            <p:cNvPr id="30" name="TextBox 4">
              <a:extLst>
                <a:ext uri="{FF2B5EF4-FFF2-40B4-BE49-F238E27FC236}">
                  <a16:creationId xmlns:a16="http://schemas.microsoft.com/office/drawing/2014/main" id="{0F21F8D8-8B63-F1E0-77F9-53529533ADB0}"/>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31" name="Group 5">
            <a:extLst>
              <a:ext uri="{FF2B5EF4-FFF2-40B4-BE49-F238E27FC236}">
                <a16:creationId xmlns:a16="http://schemas.microsoft.com/office/drawing/2014/main" id="{E04D56EC-8504-2AD1-3FCC-F94A8B53AE82}"/>
              </a:ext>
            </a:extLst>
          </p:cNvPr>
          <p:cNvGrpSpPr/>
          <p:nvPr/>
        </p:nvGrpSpPr>
        <p:grpSpPr>
          <a:xfrm>
            <a:off x="1041878" y="4355079"/>
            <a:ext cx="1788769" cy="567260"/>
            <a:chOff x="0" y="0"/>
            <a:chExt cx="808533" cy="256404"/>
          </a:xfrm>
        </p:grpSpPr>
        <p:sp>
          <p:nvSpPr>
            <p:cNvPr id="32" name="Freeform 6">
              <a:extLst>
                <a:ext uri="{FF2B5EF4-FFF2-40B4-BE49-F238E27FC236}">
                  <a16:creationId xmlns:a16="http://schemas.microsoft.com/office/drawing/2014/main" id="{F696025B-B05B-8C7A-1B63-6A6EE1916006}"/>
                </a:ext>
              </a:extLst>
            </p:cNvPr>
            <p:cNvSpPr/>
            <p:nvPr/>
          </p:nvSpPr>
          <p:spPr>
            <a:xfrm>
              <a:off x="0" y="0"/>
              <a:ext cx="808533" cy="256404"/>
            </a:xfrm>
            <a:custGeom>
              <a:avLst/>
              <a:gdLst/>
              <a:ahLst/>
              <a:cxnLst/>
              <a:rect l="l" t="t" r="r" b="b"/>
              <a:pathLst>
                <a:path w="808533" h="256404">
                  <a:moveTo>
                    <a:pt x="23083" y="0"/>
                  </a:moveTo>
                  <a:lnTo>
                    <a:pt x="785449" y="0"/>
                  </a:lnTo>
                  <a:cubicBezTo>
                    <a:pt x="798198" y="0"/>
                    <a:pt x="808533" y="10335"/>
                    <a:pt x="808533" y="23083"/>
                  </a:cubicBezTo>
                  <a:lnTo>
                    <a:pt x="808533" y="233321"/>
                  </a:lnTo>
                  <a:cubicBezTo>
                    <a:pt x="808533" y="246070"/>
                    <a:pt x="798198" y="256404"/>
                    <a:pt x="785449" y="256404"/>
                  </a:cubicBezTo>
                  <a:lnTo>
                    <a:pt x="23083" y="256404"/>
                  </a:lnTo>
                  <a:cubicBezTo>
                    <a:pt x="10335" y="256404"/>
                    <a:pt x="0" y="246070"/>
                    <a:pt x="0" y="233321"/>
                  </a:cubicBezTo>
                  <a:lnTo>
                    <a:pt x="0" y="23083"/>
                  </a:lnTo>
                  <a:cubicBezTo>
                    <a:pt x="0" y="10335"/>
                    <a:pt x="10335" y="0"/>
                    <a:pt x="23083" y="0"/>
                  </a:cubicBezTo>
                  <a:close/>
                </a:path>
              </a:pathLst>
            </a:custGeom>
            <a:solidFill>
              <a:srgbClr val="57B9DC"/>
            </a:solidFill>
            <a:ln>
              <a:noFill/>
            </a:ln>
          </p:spPr>
        </p:sp>
        <p:sp>
          <p:nvSpPr>
            <p:cNvPr id="33" name="TextBox 7">
              <a:extLst>
                <a:ext uri="{FF2B5EF4-FFF2-40B4-BE49-F238E27FC236}">
                  <a16:creationId xmlns:a16="http://schemas.microsoft.com/office/drawing/2014/main" id="{E597C999-60B0-F005-3F69-53B7FFF7901C}"/>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sp>
        <p:nvSpPr>
          <p:cNvPr id="37" name="TextBox 34">
            <a:extLst>
              <a:ext uri="{FF2B5EF4-FFF2-40B4-BE49-F238E27FC236}">
                <a16:creationId xmlns:a16="http://schemas.microsoft.com/office/drawing/2014/main" id="{A2AEBCB6-2A57-DC1F-AAB5-D3E8815D59F6}"/>
              </a:ext>
            </a:extLst>
          </p:cNvPr>
          <p:cNvSpPr txBox="1"/>
          <p:nvPr/>
        </p:nvSpPr>
        <p:spPr>
          <a:xfrm>
            <a:off x="928172" y="2654775"/>
            <a:ext cx="2016181" cy="225575"/>
          </a:xfrm>
          <a:prstGeom prst="rect">
            <a:avLst/>
          </a:prstGeom>
        </p:spPr>
        <p:txBody>
          <a:bodyPr lIns="0" tIns="0" rIns="0" bIns="0" rtlCol="0" anchor="t">
            <a:spAutoFit/>
          </a:bodyPr>
          <a:lstStyle/>
          <a:p>
            <a:pPr marL="0" lvl="1" algn="ctr">
              <a:spcBef>
                <a:spcPct val="0"/>
              </a:spcBef>
            </a:pPr>
            <a:r>
              <a:rPr lang="en-US" sz="1466" b="1" spc="47" dirty="0">
                <a:solidFill>
                  <a:srgbClr val="001253"/>
                </a:solidFill>
                <a:latin typeface="Barlow Medium Bold"/>
              </a:rPr>
              <a:t>Be a trusted leader</a:t>
            </a:r>
          </a:p>
        </p:txBody>
      </p:sp>
      <p:sp>
        <p:nvSpPr>
          <p:cNvPr id="38" name="TextBox 35">
            <a:extLst>
              <a:ext uri="{FF2B5EF4-FFF2-40B4-BE49-F238E27FC236}">
                <a16:creationId xmlns:a16="http://schemas.microsoft.com/office/drawing/2014/main" id="{0FC2078E-E8AD-1D61-F8B3-83F7F2040430}"/>
              </a:ext>
            </a:extLst>
          </p:cNvPr>
          <p:cNvSpPr txBox="1"/>
          <p:nvPr/>
        </p:nvSpPr>
        <p:spPr>
          <a:xfrm>
            <a:off x="939856" y="3317359"/>
            <a:ext cx="2038875" cy="805542"/>
          </a:xfrm>
          <a:prstGeom prst="rect">
            <a:avLst/>
          </a:prstGeom>
        </p:spPr>
        <p:txBody>
          <a:bodyPr wrap="square" lIns="0" tIns="0" rIns="0" bIns="0" rtlCol="0" anchor="t">
            <a:spAutoFit/>
          </a:bodyPr>
          <a:lstStyle/>
          <a:p>
            <a:pPr algn="ctr">
              <a:lnSpc>
                <a:spcPts val="1599"/>
              </a:lnSpc>
              <a:spcBef>
                <a:spcPct val="0"/>
              </a:spcBef>
            </a:pPr>
            <a:r>
              <a:rPr lang="en-US" sz="1100" spc="55" dirty="0">
                <a:solidFill>
                  <a:srgbClr val="001253"/>
                </a:solidFill>
                <a:latin typeface="Arial" panose="020B0604020202020204" pitchFamily="34" charset="0"/>
                <a:cs typeface="Arial" panose="020B0604020202020204" pitchFamily="34" charset="0"/>
              </a:rPr>
              <a:t>Be a trusted leader for the business community, fostering organizational and economic growth</a:t>
            </a:r>
          </a:p>
        </p:txBody>
      </p:sp>
      <p:sp>
        <p:nvSpPr>
          <p:cNvPr id="39" name="TextBox 36">
            <a:extLst>
              <a:ext uri="{FF2B5EF4-FFF2-40B4-BE49-F238E27FC236}">
                <a16:creationId xmlns:a16="http://schemas.microsoft.com/office/drawing/2014/main" id="{73AD7494-BBC0-3050-780C-43FCE9036584}"/>
              </a:ext>
            </a:extLst>
          </p:cNvPr>
          <p:cNvSpPr txBox="1"/>
          <p:nvPr/>
        </p:nvSpPr>
        <p:spPr>
          <a:xfrm>
            <a:off x="1041878" y="4440377"/>
            <a:ext cx="1788769" cy="360740"/>
          </a:xfrm>
          <a:prstGeom prst="rect">
            <a:avLst/>
          </a:prstGeom>
        </p:spPr>
        <p:txBody>
          <a:bodyPr lIns="0" tIns="0" rIns="0" bIns="0" rtlCol="0" anchor="t">
            <a:spAutoFit/>
          </a:bodyPr>
          <a:lstStyle/>
          <a:p>
            <a:pPr algn="ctr">
              <a:lnSpc>
                <a:spcPts val="2987"/>
              </a:lnSpc>
            </a:pPr>
            <a:r>
              <a:rPr lang="en-US" sz="2133" spc="89">
                <a:solidFill>
                  <a:srgbClr val="FFFFFF"/>
                </a:solidFill>
                <a:latin typeface="Barlow Bold"/>
              </a:rPr>
              <a:t>CHAMPION</a:t>
            </a:r>
          </a:p>
        </p:txBody>
      </p:sp>
      <p:grpSp>
        <p:nvGrpSpPr>
          <p:cNvPr id="42" name="Group 2">
            <a:extLst>
              <a:ext uri="{FF2B5EF4-FFF2-40B4-BE49-F238E27FC236}">
                <a16:creationId xmlns:a16="http://schemas.microsoft.com/office/drawing/2014/main" id="{1DF91189-6AF2-2CBC-1BE1-9D9AD7DD0AAF}"/>
              </a:ext>
            </a:extLst>
          </p:cNvPr>
          <p:cNvGrpSpPr/>
          <p:nvPr/>
        </p:nvGrpSpPr>
        <p:grpSpPr>
          <a:xfrm>
            <a:off x="814465" y="2002242"/>
            <a:ext cx="2243593" cy="3215798"/>
            <a:chOff x="0" y="0"/>
            <a:chExt cx="812800" cy="1165007"/>
          </a:xfrm>
          <a:effectLst>
            <a:outerShdw blurRad="63500" sx="102000" sy="102000" algn="ctr" rotWithShape="0">
              <a:prstClr val="black">
                <a:alpha val="40000"/>
              </a:prstClr>
            </a:outerShdw>
          </a:effectLst>
        </p:grpSpPr>
        <p:sp>
          <p:nvSpPr>
            <p:cNvPr id="43" name="Freeform 3">
              <a:extLst>
                <a:ext uri="{FF2B5EF4-FFF2-40B4-BE49-F238E27FC236}">
                  <a16:creationId xmlns:a16="http://schemas.microsoft.com/office/drawing/2014/main" id="{68F384B4-3B1D-755E-E2EA-FCCB4E833703}"/>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57B9DC"/>
              </a:solidFill>
            </a:ln>
          </p:spPr>
          <p:txBody>
            <a:bodyPr/>
            <a:lstStyle/>
            <a:p>
              <a:endParaRPr lang="en-US" dirty="0"/>
            </a:p>
          </p:txBody>
        </p:sp>
        <p:sp>
          <p:nvSpPr>
            <p:cNvPr id="44" name="TextBox 4">
              <a:extLst>
                <a:ext uri="{FF2B5EF4-FFF2-40B4-BE49-F238E27FC236}">
                  <a16:creationId xmlns:a16="http://schemas.microsoft.com/office/drawing/2014/main" id="{B763836E-12F8-8F28-8B49-EC5DD04B63C4}"/>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34" name="Group 8">
            <a:extLst>
              <a:ext uri="{FF2B5EF4-FFF2-40B4-BE49-F238E27FC236}">
                <a16:creationId xmlns:a16="http://schemas.microsoft.com/office/drawing/2014/main" id="{0AC43DFB-7EB7-1295-8C19-039EAEEC90B4}"/>
              </a:ext>
            </a:extLst>
          </p:cNvPr>
          <p:cNvGrpSpPr>
            <a:grpSpLocks noChangeAspect="1"/>
          </p:cNvGrpSpPr>
          <p:nvPr/>
        </p:nvGrpSpPr>
        <p:grpSpPr>
          <a:xfrm>
            <a:off x="1498579" y="1581859"/>
            <a:ext cx="875363" cy="875363"/>
            <a:chOff x="0" y="0"/>
            <a:chExt cx="495300" cy="495300"/>
          </a:xfrm>
        </p:grpSpPr>
        <p:sp>
          <p:nvSpPr>
            <p:cNvPr id="35" name="Freeform 9">
              <a:extLst>
                <a:ext uri="{FF2B5EF4-FFF2-40B4-BE49-F238E27FC236}">
                  <a16:creationId xmlns:a16="http://schemas.microsoft.com/office/drawing/2014/main" id="{EF376384-C6E7-48FD-CBCF-3B260775C7D2}"/>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57B9DC"/>
            </a:solidFill>
          </p:spPr>
        </p:sp>
        <p:sp>
          <p:nvSpPr>
            <p:cNvPr id="36" name="Freeform 10">
              <a:extLst>
                <a:ext uri="{FF2B5EF4-FFF2-40B4-BE49-F238E27FC236}">
                  <a16:creationId xmlns:a16="http://schemas.microsoft.com/office/drawing/2014/main" id="{F94FCDE9-5245-81EC-91E3-D55F0AFA1F4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pic>
        <p:nvPicPr>
          <p:cNvPr id="40" name="Picture 44">
            <a:extLst>
              <a:ext uri="{FF2B5EF4-FFF2-40B4-BE49-F238E27FC236}">
                <a16:creationId xmlns:a16="http://schemas.microsoft.com/office/drawing/2014/main" id="{A980A926-A1C6-6276-A179-AF33AA53E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0018" y="1749560"/>
            <a:ext cx="652484" cy="545639"/>
          </a:xfrm>
          <a:prstGeom prst="rect">
            <a:avLst/>
          </a:prstGeom>
        </p:spPr>
      </p:pic>
    </p:spTree>
    <p:extLst>
      <p:ext uri="{BB962C8B-B14F-4D97-AF65-F5344CB8AC3E}">
        <p14:creationId xmlns:p14="http://schemas.microsoft.com/office/powerpoint/2010/main" val="387771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19CC011A-E672-E32B-FC4D-23840129A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0"/>
            <a:ext cx="12191999" cy="6858000"/>
          </a:xfrm>
          <a:prstGeom prst="rect">
            <a:avLst/>
          </a:prstGeom>
        </p:spPr>
      </p:pic>
      <p:sp>
        <p:nvSpPr>
          <p:cNvPr id="9" name="Rectangle 8">
            <a:extLst>
              <a:ext uri="{FF2B5EF4-FFF2-40B4-BE49-F238E27FC236}">
                <a16:creationId xmlns:a16="http://schemas.microsoft.com/office/drawing/2014/main" id="{74C5EEE2-BDE8-E768-EA7F-E43FBAA9C7F3}"/>
              </a:ext>
            </a:extLst>
          </p:cNvPr>
          <p:cNvSpPr/>
          <p:nvPr/>
        </p:nvSpPr>
        <p:spPr>
          <a:xfrm>
            <a:off x="4291986" y="1666021"/>
            <a:ext cx="7478712" cy="1111251"/>
          </a:xfrm>
          <a:prstGeom prst="rect">
            <a:avLst/>
          </a:prstGeom>
          <a:solidFill>
            <a:srgbClr val="EF7E32">
              <a:alpha val="60000"/>
            </a:srgbClr>
          </a:solidFill>
          <a:ln>
            <a:solidFill>
              <a:srgbClr val="EF7E32">
                <a:alpha val="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7330AB-5B44-BC47-FF53-F8D02C579529}"/>
              </a:ext>
            </a:extLst>
          </p:cNvPr>
          <p:cNvSpPr/>
          <p:nvPr/>
        </p:nvSpPr>
        <p:spPr>
          <a:xfrm>
            <a:off x="4291985" y="2942375"/>
            <a:ext cx="7478712" cy="1111251"/>
          </a:xfrm>
          <a:prstGeom prst="rect">
            <a:avLst/>
          </a:prstGeom>
          <a:solidFill>
            <a:srgbClr val="EF7E32">
              <a:alpha val="80170"/>
            </a:srgbClr>
          </a:solidFill>
          <a:ln>
            <a:solidFill>
              <a:srgbClr val="EF7E32">
                <a:alpha val="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300AA5-8DF1-7737-DCB7-D0C1099493D9}"/>
              </a:ext>
            </a:extLst>
          </p:cNvPr>
          <p:cNvSpPr/>
          <p:nvPr/>
        </p:nvSpPr>
        <p:spPr>
          <a:xfrm>
            <a:off x="4291984" y="4218729"/>
            <a:ext cx="7478712" cy="1111251"/>
          </a:xfrm>
          <a:prstGeom prst="rect">
            <a:avLst/>
          </a:prstGeom>
          <a:solidFill>
            <a:srgbClr val="EF7E32"/>
          </a:solidFill>
          <a:ln>
            <a:solidFill>
              <a:srgbClr val="EF7E32">
                <a:alpha val="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7A318F7-6FA8-D5B5-FA64-9C6637F57A2D}"/>
              </a:ext>
            </a:extLst>
          </p:cNvPr>
          <p:cNvSpPr txBox="1"/>
          <p:nvPr/>
        </p:nvSpPr>
        <p:spPr>
          <a:xfrm>
            <a:off x="4152284" y="2078925"/>
            <a:ext cx="2178048" cy="369332"/>
          </a:xfrm>
          <a:prstGeom prst="rect">
            <a:avLst/>
          </a:prstGeom>
          <a:noFill/>
        </p:spPr>
        <p:txBody>
          <a:bodyPr wrap="square">
            <a:spAutoFit/>
          </a:bodyPr>
          <a:lstStyle/>
          <a:p>
            <a:pPr algn="ctr"/>
            <a:r>
              <a:rPr lang="en-US" b="1" spc="47" dirty="0">
                <a:solidFill>
                  <a:schemeClr val="bg1"/>
                </a:solidFill>
                <a:latin typeface="Barlow Medium Bold"/>
              </a:rPr>
              <a:t>Experiences</a:t>
            </a:r>
          </a:p>
        </p:txBody>
      </p:sp>
      <p:sp>
        <p:nvSpPr>
          <p:cNvPr id="16" name="TextBox 15">
            <a:extLst>
              <a:ext uri="{FF2B5EF4-FFF2-40B4-BE49-F238E27FC236}">
                <a16:creationId xmlns:a16="http://schemas.microsoft.com/office/drawing/2014/main" id="{9762FE4E-3734-6395-1254-75EB83FF5244}"/>
              </a:ext>
            </a:extLst>
          </p:cNvPr>
          <p:cNvSpPr txBox="1"/>
          <p:nvPr/>
        </p:nvSpPr>
        <p:spPr>
          <a:xfrm>
            <a:off x="4291984" y="3293176"/>
            <a:ext cx="1930400" cy="369332"/>
          </a:xfrm>
          <a:prstGeom prst="rect">
            <a:avLst/>
          </a:prstGeom>
          <a:noFill/>
        </p:spPr>
        <p:txBody>
          <a:bodyPr wrap="square">
            <a:spAutoFit/>
          </a:bodyPr>
          <a:lstStyle/>
          <a:p>
            <a:pPr algn="ctr"/>
            <a:r>
              <a:rPr lang="en-US" b="1" spc="47" dirty="0">
                <a:solidFill>
                  <a:schemeClr val="bg1"/>
                </a:solidFill>
                <a:latin typeface="Barlow Medium Bold"/>
              </a:rPr>
              <a:t>Events</a:t>
            </a:r>
          </a:p>
        </p:txBody>
      </p:sp>
      <p:sp>
        <p:nvSpPr>
          <p:cNvPr id="17" name="TextBox 16">
            <a:extLst>
              <a:ext uri="{FF2B5EF4-FFF2-40B4-BE49-F238E27FC236}">
                <a16:creationId xmlns:a16="http://schemas.microsoft.com/office/drawing/2014/main" id="{3F9E4283-0C9A-FD4F-E012-53C26B30F939}"/>
              </a:ext>
            </a:extLst>
          </p:cNvPr>
          <p:cNvSpPr txBox="1"/>
          <p:nvPr/>
        </p:nvSpPr>
        <p:spPr>
          <a:xfrm>
            <a:off x="4326908" y="4589688"/>
            <a:ext cx="1828800" cy="369332"/>
          </a:xfrm>
          <a:prstGeom prst="rect">
            <a:avLst/>
          </a:prstGeom>
          <a:noFill/>
        </p:spPr>
        <p:txBody>
          <a:bodyPr wrap="square">
            <a:spAutoFit/>
          </a:bodyPr>
          <a:lstStyle/>
          <a:p>
            <a:pPr algn="ctr"/>
            <a:r>
              <a:rPr lang="en-US" b="1" spc="47" dirty="0">
                <a:solidFill>
                  <a:schemeClr val="bg1"/>
                </a:solidFill>
                <a:latin typeface="Barlow Medium Bold"/>
              </a:rPr>
              <a:t>Programming</a:t>
            </a:r>
          </a:p>
        </p:txBody>
      </p:sp>
      <p:sp>
        <p:nvSpPr>
          <p:cNvPr id="24" name="TextBox 23">
            <a:extLst>
              <a:ext uri="{FF2B5EF4-FFF2-40B4-BE49-F238E27FC236}">
                <a16:creationId xmlns:a16="http://schemas.microsoft.com/office/drawing/2014/main" id="{3D3E7238-FA53-08F5-63AA-918D4DA0E6F6}"/>
              </a:ext>
            </a:extLst>
          </p:cNvPr>
          <p:cNvSpPr txBox="1"/>
          <p:nvPr/>
        </p:nvSpPr>
        <p:spPr>
          <a:xfrm>
            <a:off x="6170573" y="1678815"/>
            <a:ext cx="5534757" cy="1031051"/>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CA" sz="1400" b="0" i="0" dirty="0">
                <a:solidFill>
                  <a:schemeClr val="bg1"/>
                </a:solidFill>
                <a:effectLst/>
                <a:latin typeface="Söhne"/>
              </a:rPr>
              <a:t>Evolve the membership lifecycle into a seamless membership journey, improving the user experience at every interaction point </a:t>
            </a:r>
          </a:p>
          <a:p>
            <a:pPr marL="171450" indent="-171450">
              <a:spcAft>
                <a:spcPts val="600"/>
              </a:spcAft>
              <a:buFont typeface="Arial" panose="020B0604020202020204" pitchFamily="34" charset="0"/>
              <a:buChar char="•"/>
            </a:pPr>
            <a:r>
              <a:rPr lang="en-US" sz="1400" dirty="0">
                <a:solidFill>
                  <a:schemeClr val="bg1"/>
                </a:solidFill>
              </a:rPr>
              <a:t>Build on our culture of exceptional customer experience so that every interaction is seamless, personalized and memorable</a:t>
            </a:r>
          </a:p>
        </p:txBody>
      </p:sp>
      <p:sp>
        <p:nvSpPr>
          <p:cNvPr id="25" name="TextBox 24">
            <a:extLst>
              <a:ext uri="{FF2B5EF4-FFF2-40B4-BE49-F238E27FC236}">
                <a16:creationId xmlns:a16="http://schemas.microsoft.com/office/drawing/2014/main" id="{CB46E2F0-80EC-6D5C-3BAE-D6AE37DE29FA}"/>
              </a:ext>
            </a:extLst>
          </p:cNvPr>
          <p:cNvSpPr txBox="1"/>
          <p:nvPr/>
        </p:nvSpPr>
        <p:spPr>
          <a:xfrm>
            <a:off x="6151508" y="3039912"/>
            <a:ext cx="5619188" cy="1031051"/>
          </a:xfrm>
          <a:prstGeom prst="rect">
            <a:avLst/>
          </a:prstGeom>
          <a:noFill/>
        </p:spPr>
        <p:txBody>
          <a:bodyPr wrap="square">
            <a:spAutoFit/>
          </a:bodyPr>
          <a:lstStyle>
            <a:defPPr>
              <a:defRPr lang="en-US"/>
            </a:defPPr>
            <a:lvl1pPr marL="171450" indent="-171450">
              <a:buFont typeface="Arial" panose="020B0604020202020204" pitchFamily="34" charset="0"/>
              <a:buChar char="•"/>
              <a:defRPr sz="1200">
                <a:solidFill>
                  <a:schemeClr val="accent1"/>
                </a:solidFill>
              </a:defRPr>
            </a:lvl1pPr>
          </a:lstStyle>
          <a:p>
            <a:pPr marL="171450" indent="-171450">
              <a:spcAft>
                <a:spcPts val="600"/>
              </a:spcAft>
              <a:buFont typeface="Arial" panose="020B0604020202020204" pitchFamily="34" charset="0"/>
              <a:buChar char="•"/>
            </a:pPr>
            <a:r>
              <a:rPr lang="en-US" sz="1400" dirty="0">
                <a:solidFill>
                  <a:schemeClr val="bg1"/>
                </a:solidFill>
              </a:rPr>
              <a:t>Continue to captivate our audiences by delivering exceptional programming  </a:t>
            </a:r>
          </a:p>
          <a:p>
            <a:pPr marL="171450" indent="-171450">
              <a:buFont typeface="Arial" panose="020B0604020202020204" pitchFamily="34" charset="0"/>
              <a:buChar char="•"/>
            </a:pPr>
            <a:r>
              <a:rPr lang="en-US" sz="1400" dirty="0">
                <a:solidFill>
                  <a:schemeClr val="bg1"/>
                </a:solidFill>
              </a:rPr>
              <a:t>Increase event participation by engaging new audiences  </a:t>
            </a:r>
          </a:p>
          <a:p>
            <a:endParaRPr lang="en-US" sz="1400" dirty="0">
              <a:solidFill>
                <a:schemeClr val="bg1"/>
              </a:solidFill>
            </a:endParaRPr>
          </a:p>
        </p:txBody>
      </p:sp>
      <p:sp>
        <p:nvSpPr>
          <p:cNvPr id="26" name="TextBox 25">
            <a:extLst>
              <a:ext uri="{FF2B5EF4-FFF2-40B4-BE49-F238E27FC236}">
                <a16:creationId xmlns:a16="http://schemas.microsoft.com/office/drawing/2014/main" id="{07E718FA-5FB0-15F9-EFCE-695684A789FD}"/>
              </a:ext>
            </a:extLst>
          </p:cNvPr>
          <p:cNvSpPr txBox="1"/>
          <p:nvPr/>
        </p:nvSpPr>
        <p:spPr>
          <a:xfrm>
            <a:off x="6155708" y="4447799"/>
            <a:ext cx="5614988" cy="815608"/>
          </a:xfrm>
          <a:prstGeom prst="rect">
            <a:avLst/>
          </a:prstGeom>
          <a:noFill/>
        </p:spPr>
        <p:txBody>
          <a:bodyPr wrap="square">
            <a:spAutoFit/>
          </a:bodyPr>
          <a:lstStyle>
            <a:defPPr>
              <a:defRPr lang="en-US"/>
            </a:defPPr>
            <a:lvl1pPr marL="171450" indent="-171450">
              <a:buFont typeface="Arial" panose="020B0604020202020204" pitchFamily="34" charset="0"/>
              <a:buChar char="•"/>
              <a:defRPr sz="1400">
                <a:solidFill>
                  <a:schemeClr val="accent1"/>
                </a:solidFill>
              </a:defRPr>
            </a:lvl1pPr>
          </a:lstStyle>
          <a:p>
            <a:pPr marL="171450" indent="-171450">
              <a:spcAft>
                <a:spcPts val="600"/>
              </a:spcAft>
              <a:buFont typeface="Arial" panose="020B0604020202020204" pitchFamily="34" charset="0"/>
              <a:buChar char="•"/>
            </a:pPr>
            <a:r>
              <a:rPr lang="en-US" sz="1400" dirty="0">
                <a:solidFill>
                  <a:schemeClr val="bg1"/>
                </a:solidFill>
              </a:rPr>
              <a:t>Captivate new members through gateway programming</a:t>
            </a:r>
          </a:p>
          <a:p>
            <a:pPr marL="171450" indent="-171450">
              <a:buFont typeface="Arial" panose="020B0604020202020204" pitchFamily="34" charset="0"/>
              <a:buChar char="•"/>
            </a:pPr>
            <a:r>
              <a:rPr lang="en-CA" dirty="0">
                <a:solidFill>
                  <a:schemeClr val="bg1"/>
                </a:solidFill>
              </a:rPr>
              <a:t>Review current programming with the objective of attracting and engaging new members and sponsors</a:t>
            </a:r>
            <a:endParaRPr lang="en-US" dirty="0">
              <a:solidFill>
                <a:schemeClr val="bg1"/>
              </a:solidFill>
            </a:endParaRPr>
          </a:p>
        </p:txBody>
      </p:sp>
      <p:grpSp>
        <p:nvGrpSpPr>
          <p:cNvPr id="51" name="Group 20">
            <a:extLst>
              <a:ext uri="{FF2B5EF4-FFF2-40B4-BE49-F238E27FC236}">
                <a16:creationId xmlns:a16="http://schemas.microsoft.com/office/drawing/2014/main" id="{5645AB25-18BD-0738-ED64-71FB31FB9514}"/>
              </a:ext>
            </a:extLst>
          </p:cNvPr>
          <p:cNvGrpSpPr/>
          <p:nvPr/>
        </p:nvGrpSpPr>
        <p:grpSpPr>
          <a:xfrm>
            <a:off x="803275" y="1976915"/>
            <a:ext cx="2243593" cy="3215798"/>
            <a:chOff x="0" y="0"/>
            <a:chExt cx="812800" cy="1165007"/>
          </a:xfrm>
          <a:effectLst>
            <a:outerShdw blurRad="63500" sx="102000" sy="102000" algn="ctr" rotWithShape="0">
              <a:prstClr val="black">
                <a:alpha val="40000"/>
              </a:prstClr>
            </a:outerShdw>
          </a:effectLst>
        </p:grpSpPr>
        <p:sp>
          <p:nvSpPr>
            <p:cNvPr id="52" name="Freeform 21">
              <a:extLst>
                <a:ext uri="{FF2B5EF4-FFF2-40B4-BE49-F238E27FC236}">
                  <a16:creationId xmlns:a16="http://schemas.microsoft.com/office/drawing/2014/main" id="{BA54B0B6-F6DE-FC7A-B44B-91B1DED96B30}"/>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FD841F"/>
              </a:solidFill>
            </a:ln>
          </p:spPr>
        </p:sp>
        <p:sp>
          <p:nvSpPr>
            <p:cNvPr id="53" name="TextBox 22">
              <a:extLst>
                <a:ext uri="{FF2B5EF4-FFF2-40B4-BE49-F238E27FC236}">
                  <a16:creationId xmlns:a16="http://schemas.microsoft.com/office/drawing/2014/main" id="{E4F756EE-4F28-C50E-FC33-4B865AFDBAE5}"/>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54" name="Group 23">
            <a:extLst>
              <a:ext uri="{FF2B5EF4-FFF2-40B4-BE49-F238E27FC236}">
                <a16:creationId xmlns:a16="http://schemas.microsoft.com/office/drawing/2014/main" id="{6F9A537B-2357-11A1-68D0-BF50EE0D8130}"/>
              </a:ext>
            </a:extLst>
          </p:cNvPr>
          <p:cNvGrpSpPr/>
          <p:nvPr/>
        </p:nvGrpSpPr>
        <p:grpSpPr>
          <a:xfrm>
            <a:off x="1030686" y="4337151"/>
            <a:ext cx="1788769" cy="567260"/>
            <a:chOff x="0" y="0"/>
            <a:chExt cx="808533" cy="256404"/>
          </a:xfrm>
        </p:grpSpPr>
        <p:sp>
          <p:nvSpPr>
            <p:cNvPr id="55" name="Freeform 24">
              <a:extLst>
                <a:ext uri="{FF2B5EF4-FFF2-40B4-BE49-F238E27FC236}">
                  <a16:creationId xmlns:a16="http://schemas.microsoft.com/office/drawing/2014/main" id="{6898D2DE-85F9-7177-0F04-0A0C2FFE0C53}"/>
                </a:ext>
              </a:extLst>
            </p:cNvPr>
            <p:cNvSpPr/>
            <p:nvPr/>
          </p:nvSpPr>
          <p:spPr>
            <a:xfrm>
              <a:off x="0" y="0"/>
              <a:ext cx="808533" cy="256404"/>
            </a:xfrm>
            <a:custGeom>
              <a:avLst/>
              <a:gdLst/>
              <a:ahLst/>
              <a:cxnLst/>
              <a:rect l="l" t="t" r="r" b="b"/>
              <a:pathLst>
                <a:path w="808533" h="256404">
                  <a:moveTo>
                    <a:pt x="23083" y="0"/>
                  </a:moveTo>
                  <a:lnTo>
                    <a:pt x="785449" y="0"/>
                  </a:lnTo>
                  <a:cubicBezTo>
                    <a:pt x="798198" y="0"/>
                    <a:pt x="808533" y="10335"/>
                    <a:pt x="808533" y="23083"/>
                  </a:cubicBezTo>
                  <a:lnTo>
                    <a:pt x="808533" y="233321"/>
                  </a:lnTo>
                  <a:cubicBezTo>
                    <a:pt x="808533" y="246070"/>
                    <a:pt x="798198" y="256404"/>
                    <a:pt x="785449" y="256404"/>
                  </a:cubicBezTo>
                  <a:lnTo>
                    <a:pt x="23083" y="256404"/>
                  </a:lnTo>
                  <a:cubicBezTo>
                    <a:pt x="10335" y="256404"/>
                    <a:pt x="0" y="246070"/>
                    <a:pt x="0" y="233321"/>
                  </a:cubicBezTo>
                  <a:lnTo>
                    <a:pt x="0" y="23083"/>
                  </a:lnTo>
                  <a:cubicBezTo>
                    <a:pt x="0" y="10335"/>
                    <a:pt x="10335" y="0"/>
                    <a:pt x="23083" y="0"/>
                  </a:cubicBezTo>
                  <a:close/>
                </a:path>
              </a:pathLst>
            </a:custGeom>
            <a:solidFill>
              <a:srgbClr val="FD841F"/>
            </a:solidFill>
            <a:ln>
              <a:noFill/>
            </a:ln>
          </p:spPr>
        </p:sp>
        <p:sp>
          <p:nvSpPr>
            <p:cNvPr id="56" name="TextBox 25">
              <a:extLst>
                <a:ext uri="{FF2B5EF4-FFF2-40B4-BE49-F238E27FC236}">
                  <a16:creationId xmlns:a16="http://schemas.microsoft.com/office/drawing/2014/main" id="{37ECC685-E2FC-9DF4-2DFB-D2E83DA7A971}"/>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57" name="Group 26">
            <a:extLst>
              <a:ext uri="{FF2B5EF4-FFF2-40B4-BE49-F238E27FC236}">
                <a16:creationId xmlns:a16="http://schemas.microsoft.com/office/drawing/2014/main" id="{13CF0BD9-CAB7-2D5E-AD6E-39D98A4F5717}"/>
              </a:ext>
            </a:extLst>
          </p:cNvPr>
          <p:cNvGrpSpPr>
            <a:grpSpLocks noChangeAspect="1"/>
          </p:cNvGrpSpPr>
          <p:nvPr/>
        </p:nvGrpSpPr>
        <p:grpSpPr>
          <a:xfrm>
            <a:off x="1487389" y="1539233"/>
            <a:ext cx="875363" cy="875363"/>
            <a:chOff x="0" y="0"/>
            <a:chExt cx="495300" cy="495300"/>
          </a:xfrm>
        </p:grpSpPr>
        <p:sp>
          <p:nvSpPr>
            <p:cNvPr id="58" name="Freeform 27">
              <a:extLst>
                <a:ext uri="{FF2B5EF4-FFF2-40B4-BE49-F238E27FC236}">
                  <a16:creationId xmlns:a16="http://schemas.microsoft.com/office/drawing/2014/main" id="{A2DDF2D3-8D22-BF10-BCEA-B44E92EC6B94}"/>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841F"/>
            </a:solidFill>
          </p:spPr>
        </p:sp>
        <p:sp>
          <p:nvSpPr>
            <p:cNvPr id="59" name="Freeform 28">
              <a:extLst>
                <a:ext uri="{FF2B5EF4-FFF2-40B4-BE49-F238E27FC236}">
                  <a16:creationId xmlns:a16="http://schemas.microsoft.com/office/drawing/2014/main" id="{58E9A1F2-575D-5821-4ED2-9583B747ECF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60" name="TextBox 40">
            <a:extLst>
              <a:ext uri="{FF2B5EF4-FFF2-40B4-BE49-F238E27FC236}">
                <a16:creationId xmlns:a16="http://schemas.microsoft.com/office/drawing/2014/main" id="{39E31FEA-DF55-66C7-C234-EF66E589FFEF}"/>
              </a:ext>
            </a:extLst>
          </p:cNvPr>
          <p:cNvSpPr txBox="1"/>
          <p:nvPr/>
        </p:nvSpPr>
        <p:spPr>
          <a:xfrm>
            <a:off x="1030686" y="2636847"/>
            <a:ext cx="1788769" cy="451149"/>
          </a:xfrm>
          <a:prstGeom prst="rect">
            <a:avLst/>
          </a:prstGeom>
        </p:spPr>
        <p:txBody>
          <a:bodyPr lIns="0" tIns="0" rIns="0" bIns="0" rtlCol="0" anchor="t">
            <a:spAutoFit/>
          </a:bodyPr>
          <a:lstStyle/>
          <a:p>
            <a:pPr marL="0" lvl="1" algn="ctr">
              <a:spcBef>
                <a:spcPct val="0"/>
              </a:spcBef>
            </a:pPr>
            <a:r>
              <a:rPr lang="en-US" sz="1466" b="1" spc="47" dirty="0">
                <a:solidFill>
                  <a:srgbClr val="001253"/>
                </a:solidFill>
                <a:latin typeface="Barlow Medium Bold"/>
              </a:rPr>
              <a:t>Create moments that matter</a:t>
            </a:r>
          </a:p>
        </p:txBody>
      </p:sp>
      <p:sp>
        <p:nvSpPr>
          <p:cNvPr id="61" name="TextBox 41">
            <a:extLst>
              <a:ext uri="{FF2B5EF4-FFF2-40B4-BE49-F238E27FC236}">
                <a16:creationId xmlns:a16="http://schemas.microsoft.com/office/drawing/2014/main" id="{F05684D6-B247-5E23-620B-189280EBB7BA}"/>
              </a:ext>
            </a:extLst>
          </p:cNvPr>
          <p:cNvSpPr txBox="1"/>
          <p:nvPr/>
        </p:nvSpPr>
        <p:spPr>
          <a:xfrm>
            <a:off x="966764" y="3299431"/>
            <a:ext cx="1917017" cy="800540"/>
          </a:xfrm>
          <a:prstGeom prst="rect">
            <a:avLst/>
          </a:prstGeom>
        </p:spPr>
        <p:txBody>
          <a:bodyPr wrap="square" lIns="0" tIns="0" rIns="0" bIns="0" rtlCol="0" anchor="t">
            <a:spAutoFit/>
          </a:bodyPr>
          <a:lstStyle/>
          <a:p>
            <a:pPr algn="ctr">
              <a:lnSpc>
                <a:spcPts val="1599"/>
              </a:lnSpc>
              <a:spcBef>
                <a:spcPct val="0"/>
              </a:spcBef>
            </a:pPr>
            <a:r>
              <a:rPr lang="en-US" sz="1100" spc="55" dirty="0">
                <a:solidFill>
                  <a:srgbClr val="001253"/>
                </a:solidFill>
                <a:latin typeface="Arial" panose="020B0604020202020204" pitchFamily="34" charset="0"/>
                <a:cs typeface="Arial" panose="020B0604020202020204" pitchFamily="34" charset="0"/>
              </a:rPr>
              <a:t>Implement actions to create seamless, personalized and memorable experiences at every interaction </a:t>
            </a:r>
          </a:p>
        </p:txBody>
      </p:sp>
      <p:sp>
        <p:nvSpPr>
          <p:cNvPr id="62" name="TextBox 42">
            <a:extLst>
              <a:ext uri="{FF2B5EF4-FFF2-40B4-BE49-F238E27FC236}">
                <a16:creationId xmlns:a16="http://schemas.microsoft.com/office/drawing/2014/main" id="{58526974-D96B-5F5E-0015-293DA6F5BB1C}"/>
              </a:ext>
            </a:extLst>
          </p:cNvPr>
          <p:cNvSpPr txBox="1"/>
          <p:nvPr/>
        </p:nvSpPr>
        <p:spPr>
          <a:xfrm>
            <a:off x="1030686" y="4422449"/>
            <a:ext cx="1788769" cy="360740"/>
          </a:xfrm>
          <a:prstGeom prst="rect">
            <a:avLst/>
          </a:prstGeom>
        </p:spPr>
        <p:txBody>
          <a:bodyPr lIns="0" tIns="0" rIns="0" bIns="0" rtlCol="0" anchor="t">
            <a:spAutoFit/>
          </a:bodyPr>
          <a:lstStyle/>
          <a:p>
            <a:pPr algn="ctr">
              <a:lnSpc>
                <a:spcPts val="2987"/>
              </a:lnSpc>
            </a:pPr>
            <a:r>
              <a:rPr lang="en-US" sz="2133" spc="89">
                <a:solidFill>
                  <a:srgbClr val="FFFFFF"/>
                </a:solidFill>
                <a:latin typeface="Barlow Bold"/>
              </a:rPr>
              <a:t>CAPTIVATE</a:t>
            </a:r>
          </a:p>
        </p:txBody>
      </p:sp>
      <p:pic>
        <p:nvPicPr>
          <p:cNvPr id="63" name="Picture 46">
            <a:extLst>
              <a:ext uri="{FF2B5EF4-FFF2-40B4-BE49-F238E27FC236}">
                <a16:creationId xmlns:a16="http://schemas.microsoft.com/office/drawing/2014/main" id="{81F14146-33D9-1B6A-9899-C91CDE15E4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4395" y="1637791"/>
            <a:ext cx="652373" cy="652373"/>
          </a:xfrm>
          <a:prstGeom prst="rect">
            <a:avLst/>
          </a:prstGeom>
        </p:spPr>
      </p:pic>
    </p:spTree>
    <p:extLst>
      <p:ext uri="{BB962C8B-B14F-4D97-AF65-F5344CB8AC3E}">
        <p14:creationId xmlns:p14="http://schemas.microsoft.com/office/powerpoint/2010/main" val="277620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19CC011A-E672-E32B-FC4D-23840129A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21266"/>
            <a:ext cx="12191999" cy="6858000"/>
          </a:xfrm>
          <a:prstGeom prst="rect">
            <a:avLst/>
          </a:prstGeom>
        </p:spPr>
      </p:pic>
      <p:sp>
        <p:nvSpPr>
          <p:cNvPr id="9" name="Rectangle 8">
            <a:extLst>
              <a:ext uri="{FF2B5EF4-FFF2-40B4-BE49-F238E27FC236}">
                <a16:creationId xmlns:a16="http://schemas.microsoft.com/office/drawing/2014/main" id="{74C5EEE2-BDE8-E768-EA7F-E43FBAA9C7F3}"/>
              </a:ext>
            </a:extLst>
          </p:cNvPr>
          <p:cNvSpPr/>
          <p:nvPr/>
        </p:nvSpPr>
        <p:spPr>
          <a:xfrm>
            <a:off x="4291984" y="873125"/>
            <a:ext cx="7478712" cy="1341458"/>
          </a:xfrm>
          <a:prstGeom prst="rect">
            <a:avLst/>
          </a:prstGeom>
          <a:solidFill>
            <a:srgbClr val="005485">
              <a:alpha val="60112"/>
            </a:srgbClr>
          </a:solidFill>
          <a:ln>
            <a:solidFill>
              <a:srgbClr val="EF7E32">
                <a:alpha val="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7330AB-5B44-BC47-FF53-F8D02C579529}"/>
              </a:ext>
            </a:extLst>
          </p:cNvPr>
          <p:cNvSpPr/>
          <p:nvPr/>
        </p:nvSpPr>
        <p:spPr>
          <a:xfrm>
            <a:off x="4291985" y="2364862"/>
            <a:ext cx="7478712" cy="1984512"/>
          </a:xfrm>
          <a:prstGeom prst="rect">
            <a:avLst/>
          </a:prstGeom>
          <a:solidFill>
            <a:srgbClr val="005485">
              <a:alpha val="80174"/>
            </a:srgbClr>
          </a:solidFill>
          <a:ln>
            <a:solidFill>
              <a:srgbClr val="EF7E32">
                <a:alpha val="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300AA5-8DF1-7737-DCB7-D0C1099493D9}"/>
              </a:ext>
            </a:extLst>
          </p:cNvPr>
          <p:cNvSpPr/>
          <p:nvPr/>
        </p:nvSpPr>
        <p:spPr>
          <a:xfrm>
            <a:off x="4291984" y="4540901"/>
            <a:ext cx="7478712" cy="1685309"/>
          </a:xfrm>
          <a:prstGeom prst="rect">
            <a:avLst/>
          </a:prstGeom>
          <a:solidFill>
            <a:srgbClr val="005485"/>
          </a:solidFill>
          <a:ln>
            <a:solidFill>
              <a:srgbClr val="EF7E32">
                <a:alpha val="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7A318F7-6FA8-D5B5-FA64-9C6637F57A2D}"/>
              </a:ext>
            </a:extLst>
          </p:cNvPr>
          <p:cNvSpPr txBox="1"/>
          <p:nvPr/>
        </p:nvSpPr>
        <p:spPr>
          <a:xfrm>
            <a:off x="4258726" y="1220746"/>
            <a:ext cx="2069639" cy="646331"/>
          </a:xfrm>
          <a:prstGeom prst="rect">
            <a:avLst/>
          </a:prstGeom>
          <a:noFill/>
        </p:spPr>
        <p:txBody>
          <a:bodyPr wrap="square">
            <a:spAutoFit/>
          </a:bodyPr>
          <a:lstStyle/>
          <a:p>
            <a:pPr algn="ctr"/>
            <a:r>
              <a:rPr lang="en-US" b="1" spc="47" dirty="0">
                <a:solidFill>
                  <a:schemeClr val="bg1"/>
                </a:solidFill>
                <a:latin typeface="Barlow Medium Bold"/>
              </a:rPr>
              <a:t>Data Driven Decision Making</a:t>
            </a:r>
          </a:p>
        </p:txBody>
      </p:sp>
      <p:sp>
        <p:nvSpPr>
          <p:cNvPr id="16" name="TextBox 15">
            <a:extLst>
              <a:ext uri="{FF2B5EF4-FFF2-40B4-BE49-F238E27FC236}">
                <a16:creationId xmlns:a16="http://schemas.microsoft.com/office/drawing/2014/main" id="{9762FE4E-3734-6395-1254-75EB83FF5244}"/>
              </a:ext>
            </a:extLst>
          </p:cNvPr>
          <p:cNvSpPr txBox="1"/>
          <p:nvPr/>
        </p:nvSpPr>
        <p:spPr>
          <a:xfrm>
            <a:off x="4305539" y="3126988"/>
            <a:ext cx="1930400" cy="369332"/>
          </a:xfrm>
          <a:prstGeom prst="rect">
            <a:avLst/>
          </a:prstGeom>
          <a:noFill/>
        </p:spPr>
        <p:txBody>
          <a:bodyPr wrap="square">
            <a:spAutoFit/>
          </a:bodyPr>
          <a:lstStyle/>
          <a:p>
            <a:pPr algn="ctr"/>
            <a:r>
              <a:rPr lang="en-US" b="1" spc="47" dirty="0">
                <a:solidFill>
                  <a:schemeClr val="bg1"/>
                </a:solidFill>
                <a:latin typeface="Barlow Medium Bold"/>
              </a:rPr>
              <a:t>Profitability </a:t>
            </a:r>
          </a:p>
        </p:txBody>
      </p:sp>
      <p:sp>
        <p:nvSpPr>
          <p:cNvPr id="17" name="TextBox 16">
            <a:extLst>
              <a:ext uri="{FF2B5EF4-FFF2-40B4-BE49-F238E27FC236}">
                <a16:creationId xmlns:a16="http://schemas.microsoft.com/office/drawing/2014/main" id="{3F9E4283-0C9A-FD4F-E012-53C26B30F939}"/>
              </a:ext>
            </a:extLst>
          </p:cNvPr>
          <p:cNvSpPr txBox="1"/>
          <p:nvPr/>
        </p:nvSpPr>
        <p:spPr>
          <a:xfrm>
            <a:off x="4379145" y="4990923"/>
            <a:ext cx="1828800" cy="646331"/>
          </a:xfrm>
          <a:prstGeom prst="rect">
            <a:avLst/>
          </a:prstGeom>
          <a:noFill/>
        </p:spPr>
        <p:txBody>
          <a:bodyPr wrap="square">
            <a:spAutoFit/>
          </a:bodyPr>
          <a:lstStyle/>
          <a:p>
            <a:pPr algn="ctr"/>
            <a:r>
              <a:rPr lang="en-US" b="1" spc="47" dirty="0">
                <a:solidFill>
                  <a:schemeClr val="bg1"/>
                </a:solidFill>
                <a:latin typeface="Barlow Medium Bold"/>
              </a:rPr>
              <a:t>Continuous Improvement</a:t>
            </a:r>
          </a:p>
        </p:txBody>
      </p:sp>
      <p:sp>
        <p:nvSpPr>
          <p:cNvPr id="24" name="TextBox 23">
            <a:extLst>
              <a:ext uri="{FF2B5EF4-FFF2-40B4-BE49-F238E27FC236}">
                <a16:creationId xmlns:a16="http://schemas.microsoft.com/office/drawing/2014/main" id="{3D3E7238-FA53-08F5-63AA-918D4DA0E6F6}"/>
              </a:ext>
            </a:extLst>
          </p:cNvPr>
          <p:cNvSpPr txBox="1"/>
          <p:nvPr/>
        </p:nvSpPr>
        <p:spPr>
          <a:xfrm>
            <a:off x="6171750" y="876702"/>
            <a:ext cx="5534757" cy="1323439"/>
          </a:xfrm>
          <a:prstGeom prst="rect">
            <a:avLst/>
          </a:prstGeom>
          <a:noFill/>
        </p:spPr>
        <p:txBody>
          <a:bodyPr wrap="square">
            <a:spAutoFit/>
          </a:bodyPr>
          <a:lstStyle/>
          <a:p>
            <a:pPr marL="230188" indent="-230188">
              <a:spcAft>
                <a:spcPts val="600"/>
              </a:spcAft>
              <a:buFont typeface="Arial" panose="020B0604020202020204" pitchFamily="34" charset="0"/>
              <a:buChar char="•"/>
            </a:pPr>
            <a:r>
              <a:rPr lang="en-US" sz="1400" dirty="0">
                <a:solidFill>
                  <a:schemeClr val="bg1"/>
                </a:solidFill>
              </a:rPr>
              <a:t>Understand Whitby’s business community by category and assess the untapped membership potential </a:t>
            </a:r>
          </a:p>
          <a:p>
            <a:pPr marL="230188" indent="-230188">
              <a:spcAft>
                <a:spcPts val="600"/>
              </a:spcAft>
              <a:buFont typeface="Arial" panose="020B0604020202020204" pitchFamily="34" charset="0"/>
              <a:buChar char="•"/>
            </a:pPr>
            <a:r>
              <a:rPr lang="en-US" sz="1400" dirty="0">
                <a:solidFill>
                  <a:schemeClr val="bg1"/>
                </a:solidFill>
              </a:rPr>
              <a:t>Leverage existing financial and operational data to identify opportunities to increase sponsorship and event attendance </a:t>
            </a:r>
          </a:p>
          <a:p>
            <a:pPr marL="230188" indent="-230188">
              <a:buFont typeface="Arial" panose="020B0604020202020204" pitchFamily="34" charset="0"/>
              <a:buChar char="•"/>
            </a:pPr>
            <a:r>
              <a:rPr lang="en-US" sz="1400" dirty="0">
                <a:solidFill>
                  <a:schemeClr val="bg1"/>
                </a:solidFill>
              </a:rPr>
              <a:t>Reassess and improve data collection processes</a:t>
            </a:r>
          </a:p>
        </p:txBody>
      </p:sp>
      <p:sp>
        <p:nvSpPr>
          <p:cNvPr id="25" name="TextBox 24">
            <a:extLst>
              <a:ext uri="{FF2B5EF4-FFF2-40B4-BE49-F238E27FC236}">
                <a16:creationId xmlns:a16="http://schemas.microsoft.com/office/drawing/2014/main" id="{CB46E2F0-80EC-6D5C-3BAE-D6AE37DE29FA}"/>
              </a:ext>
            </a:extLst>
          </p:cNvPr>
          <p:cNvSpPr txBox="1"/>
          <p:nvPr/>
        </p:nvSpPr>
        <p:spPr>
          <a:xfrm>
            <a:off x="6171750" y="2366483"/>
            <a:ext cx="5619188" cy="2046714"/>
          </a:xfrm>
          <a:prstGeom prst="rect">
            <a:avLst/>
          </a:prstGeom>
          <a:noFill/>
        </p:spPr>
        <p:txBody>
          <a:bodyPr wrap="square">
            <a:spAutoFit/>
          </a:bodyPr>
          <a:lstStyle>
            <a:defPPr>
              <a:defRPr lang="en-US"/>
            </a:defPPr>
            <a:lvl1pPr marL="171450" indent="-171450">
              <a:buFont typeface="Arial" panose="020B0604020202020204" pitchFamily="34" charset="0"/>
              <a:buChar char="•"/>
              <a:defRPr sz="1200">
                <a:solidFill>
                  <a:schemeClr val="accent1"/>
                </a:solidFill>
              </a:defRPr>
            </a:lvl1pPr>
          </a:lstStyle>
          <a:p>
            <a:pPr>
              <a:spcAft>
                <a:spcPts val="600"/>
              </a:spcAft>
            </a:pPr>
            <a:r>
              <a:rPr lang="en-US" sz="1400" dirty="0">
                <a:solidFill>
                  <a:schemeClr val="bg1"/>
                </a:solidFill>
              </a:rPr>
              <a:t>Implement effective cost management strategies without compromising quality of service</a:t>
            </a:r>
          </a:p>
          <a:p>
            <a:pPr>
              <a:spcAft>
                <a:spcPts val="600"/>
              </a:spcAft>
            </a:pPr>
            <a:r>
              <a:rPr lang="en-US" sz="1400" dirty="0">
                <a:solidFill>
                  <a:schemeClr val="bg1"/>
                </a:solidFill>
              </a:rPr>
              <a:t>Ensure financial sustainability and growth through increasing attraction and retention of members </a:t>
            </a:r>
          </a:p>
          <a:p>
            <a:pPr>
              <a:spcAft>
                <a:spcPts val="600"/>
              </a:spcAft>
            </a:pPr>
            <a:r>
              <a:rPr lang="en-US" sz="1400" dirty="0">
                <a:solidFill>
                  <a:schemeClr val="bg1"/>
                </a:solidFill>
              </a:rPr>
              <a:t>Identify how to drive increased profitability from collaborative events and diversifying revenue streams</a:t>
            </a:r>
          </a:p>
          <a:p>
            <a:r>
              <a:rPr lang="en-US" sz="1400" dirty="0">
                <a:solidFill>
                  <a:schemeClr val="bg1"/>
                </a:solidFill>
              </a:rPr>
              <a:t>Explore opportunities to increase membership based on specific categories</a:t>
            </a:r>
          </a:p>
        </p:txBody>
      </p:sp>
      <p:sp>
        <p:nvSpPr>
          <p:cNvPr id="26" name="TextBox 25">
            <a:extLst>
              <a:ext uri="{FF2B5EF4-FFF2-40B4-BE49-F238E27FC236}">
                <a16:creationId xmlns:a16="http://schemas.microsoft.com/office/drawing/2014/main" id="{07E718FA-5FB0-15F9-EFCE-695684A789FD}"/>
              </a:ext>
            </a:extLst>
          </p:cNvPr>
          <p:cNvSpPr txBox="1"/>
          <p:nvPr/>
        </p:nvSpPr>
        <p:spPr>
          <a:xfrm>
            <a:off x="6171750" y="4637964"/>
            <a:ext cx="5614988" cy="1538883"/>
          </a:xfrm>
          <a:prstGeom prst="rect">
            <a:avLst/>
          </a:prstGeom>
          <a:noFill/>
        </p:spPr>
        <p:txBody>
          <a:bodyPr wrap="square">
            <a:spAutoFit/>
          </a:bodyPr>
          <a:lstStyle>
            <a:defPPr>
              <a:defRPr lang="en-US"/>
            </a:defPPr>
            <a:lvl1pPr marL="171450" indent="-171450">
              <a:buFont typeface="Arial" panose="020B0604020202020204" pitchFamily="34" charset="0"/>
              <a:buChar char="•"/>
              <a:defRPr sz="1400">
                <a:solidFill>
                  <a:schemeClr val="accent1"/>
                </a:solidFill>
              </a:defRPr>
            </a:lvl1pPr>
          </a:lstStyle>
          <a:p>
            <a:pPr marL="171450" indent="-171450">
              <a:spcAft>
                <a:spcPts val="600"/>
              </a:spcAft>
              <a:buFont typeface="Arial" panose="020B0604020202020204" pitchFamily="34" charset="0"/>
              <a:buChar char="•"/>
            </a:pPr>
            <a:r>
              <a:rPr lang="en-US" sz="1400" dirty="0">
                <a:solidFill>
                  <a:schemeClr val="bg1"/>
                </a:solidFill>
              </a:rPr>
              <a:t>Identify opportunities to optimize processes, streamline workflows and allocate resources more effectively to maximize return on investment</a:t>
            </a:r>
          </a:p>
          <a:p>
            <a:pPr marL="171450" indent="-171450">
              <a:spcAft>
                <a:spcPts val="600"/>
              </a:spcAft>
              <a:buFont typeface="Arial" panose="020B0604020202020204" pitchFamily="34" charset="0"/>
              <a:buChar char="•"/>
            </a:pPr>
            <a:r>
              <a:rPr lang="en-US" sz="1400" dirty="0">
                <a:solidFill>
                  <a:schemeClr val="bg1"/>
                </a:solidFill>
              </a:rPr>
              <a:t>Identify opportunities to improve programming through regularly assessing needs along each stage of the membership journey </a:t>
            </a:r>
          </a:p>
          <a:p>
            <a:pPr marL="171450" indent="-171450">
              <a:buFont typeface="Arial" panose="020B0604020202020204" pitchFamily="34" charset="0"/>
              <a:buChar char="•"/>
            </a:pPr>
            <a:r>
              <a:rPr lang="en-US" sz="1400" dirty="0">
                <a:solidFill>
                  <a:schemeClr val="bg1"/>
                </a:solidFill>
              </a:rPr>
              <a:t>Foster a culture of innovation, taking bold actions and calculated risks to accelerate growth </a:t>
            </a:r>
          </a:p>
        </p:txBody>
      </p:sp>
      <p:grpSp>
        <p:nvGrpSpPr>
          <p:cNvPr id="2" name="Group 11">
            <a:extLst>
              <a:ext uri="{FF2B5EF4-FFF2-40B4-BE49-F238E27FC236}">
                <a16:creationId xmlns:a16="http://schemas.microsoft.com/office/drawing/2014/main" id="{3574D02D-BDD6-B68B-A69D-AFE4F5DB6425}"/>
              </a:ext>
            </a:extLst>
          </p:cNvPr>
          <p:cNvGrpSpPr/>
          <p:nvPr/>
        </p:nvGrpSpPr>
        <p:grpSpPr>
          <a:xfrm>
            <a:off x="822628" y="1989138"/>
            <a:ext cx="2243593" cy="3215798"/>
            <a:chOff x="0" y="0"/>
            <a:chExt cx="812800" cy="1165007"/>
          </a:xfrm>
          <a:effectLst>
            <a:outerShdw blurRad="63500" sx="102000" sy="102000" algn="ctr" rotWithShape="0">
              <a:prstClr val="black">
                <a:alpha val="40000"/>
              </a:prstClr>
            </a:outerShdw>
          </a:effectLst>
        </p:grpSpPr>
        <p:sp>
          <p:nvSpPr>
            <p:cNvPr id="3" name="Freeform 12">
              <a:extLst>
                <a:ext uri="{FF2B5EF4-FFF2-40B4-BE49-F238E27FC236}">
                  <a16:creationId xmlns:a16="http://schemas.microsoft.com/office/drawing/2014/main" id="{7EA5951E-D8CA-B0AD-388D-79FF7995AB96}"/>
                </a:ext>
              </a:extLst>
            </p:cNvPr>
            <p:cNvSpPr/>
            <p:nvPr/>
          </p:nvSpPr>
          <p:spPr>
            <a:xfrm>
              <a:off x="0" y="0"/>
              <a:ext cx="812800" cy="1165007"/>
            </a:xfrm>
            <a:custGeom>
              <a:avLst/>
              <a:gdLst/>
              <a:ahLst/>
              <a:cxnLst/>
              <a:rect l="l" t="t" r="r" b="b"/>
              <a:pathLst>
                <a:path w="812800" h="1165007">
                  <a:moveTo>
                    <a:pt x="34507" y="0"/>
                  </a:moveTo>
                  <a:lnTo>
                    <a:pt x="778293" y="0"/>
                  </a:lnTo>
                  <a:cubicBezTo>
                    <a:pt x="787445" y="0"/>
                    <a:pt x="796222" y="3636"/>
                    <a:pt x="802693" y="10107"/>
                  </a:cubicBezTo>
                  <a:cubicBezTo>
                    <a:pt x="809164" y="16578"/>
                    <a:pt x="812800" y="25355"/>
                    <a:pt x="812800" y="34507"/>
                  </a:cubicBezTo>
                  <a:lnTo>
                    <a:pt x="812800" y="1130500"/>
                  </a:lnTo>
                  <a:cubicBezTo>
                    <a:pt x="812800" y="1149557"/>
                    <a:pt x="797351" y="1165007"/>
                    <a:pt x="778293" y="1165007"/>
                  </a:cubicBezTo>
                  <a:lnTo>
                    <a:pt x="34507" y="1165007"/>
                  </a:lnTo>
                  <a:cubicBezTo>
                    <a:pt x="25355" y="1165007"/>
                    <a:pt x="16578" y="1161371"/>
                    <a:pt x="10107" y="1154900"/>
                  </a:cubicBezTo>
                  <a:cubicBezTo>
                    <a:pt x="3636" y="1148429"/>
                    <a:pt x="0" y="1139652"/>
                    <a:pt x="0" y="1130500"/>
                  </a:cubicBezTo>
                  <a:lnTo>
                    <a:pt x="0" y="34507"/>
                  </a:lnTo>
                  <a:cubicBezTo>
                    <a:pt x="0" y="25355"/>
                    <a:pt x="3636" y="16578"/>
                    <a:pt x="10107" y="10107"/>
                  </a:cubicBezTo>
                  <a:cubicBezTo>
                    <a:pt x="16578" y="3636"/>
                    <a:pt x="25355" y="0"/>
                    <a:pt x="34507" y="0"/>
                  </a:cubicBezTo>
                  <a:close/>
                </a:path>
              </a:pathLst>
            </a:custGeom>
            <a:solidFill>
              <a:srgbClr val="000000">
                <a:alpha val="0"/>
              </a:srgbClr>
            </a:solidFill>
            <a:ln w="38100">
              <a:solidFill>
                <a:srgbClr val="001253"/>
              </a:solidFill>
            </a:ln>
          </p:spPr>
        </p:sp>
        <p:sp>
          <p:nvSpPr>
            <p:cNvPr id="4" name="TextBox 13">
              <a:extLst>
                <a:ext uri="{FF2B5EF4-FFF2-40B4-BE49-F238E27FC236}">
                  <a16:creationId xmlns:a16="http://schemas.microsoft.com/office/drawing/2014/main" id="{37F2C182-C5D2-9369-C6B2-956960E8D488}"/>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5" name="Group 14">
            <a:extLst>
              <a:ext uri="{FF2B5EF4-FFF2-40B4-BE49-F238E27FC236}">
                <a16:creationId xmlns:a16="http://schemas.microsoft.com/office/drawing/2014/main" id="{CF7195AC-68CB-6568-DD6E-03C5CD392C0C}"/>
              </a:ext>
            </a:extLst>
          </p:cNvPr>
          <p:cNvGrpSpPr/>
          <p:nvPr/>
        </p:nvGrpSpPr>
        <p:grpSpPr>
          <a:xfrm>
            <a:off x="1050040" y="4349374"/>
            <a:ext cx="1788769" cy="567260"/>
            <a:chOff x="0" y="0"/>
            <a:chExt cx="808533" cy="256404"/>
          </a:xfrm>
        </p:grpSpPr>
        <p:sp>
          <p:nvSpPr>
            <p:cNvPr id="7" name="Freeform 15">
              <a:extLst>
                <a:ext uri="{FF2B5EF4-FFF2-40B4-BE49-F238E27FC236}">
                  <a16:creationId xmlns:a16="http://schemas.microsoft.com/office/drawing/2014/main" id="{C13C7AD7-74E8-35ED-6D5E-88FCC7388C9E}"/>
                </a:ext>
              </a:extLst>
            </p:cNvPr>
            <p:cNvSpPr/>
            <p:nvPr/>
          </p:nvSpPr>
          <p:spPr>
            <a:xfrm>
              <a:off x="0" y="0"/>
              <a:ext cx="808533" cy="256404"/>
            </a:xfrm>
            <a:custGeom>
              <a:avLst/>
              <a:gdLst/>
              <a:ahLst/>
              <a:cxnLst/>
              <a:rect l="l" t="t" r="r" b="b"/>
              <a:pathLst>
                <a:path w="808533" h="256404">
                  <a:moveTo>
                    <a:pt x="23083" y="0"/>
                  </a:moveTo>
                  <a:lnTo>
                    <a:pt x="785449" y="0"/>
                  </a:lnTo>
                  <a:cubicBezTo>
                    <a:pt x="798198" y="0"/>
                    <a:pt x="808533" y="10335"/>
                    <a:pt x="808533" y="23083"/>
                  </a:cubicBezTo>
                  <a:lnTo>
                    <a:pt x="808533" y="233321"/>
                  </a:lnTo>
                  <a:cubicBezTo>
                    <a:pt x="808533" y="246070"/>
                    <a:pt x="798198" y="256404"/>
                    <a:pt x="785449" y="256404"/>
                  </a:cubicBezTo>
                  <a:lnTo>
                    <a:pt x="23083" y="256404"/>
                  </a:lnTo>
                  <a:cubicBezTo>
                    <a:pt x="10335" y="256404"/>
                    <a:pt x="0" y="246070"/>
                    <a:pt x="0" y="233321"/>
                  </a:cubicBezTo>
                  <a:lnTo>
                    <a:pt x="0" y="23083"/>
                  </a:lnTo>
                  <a:cubicBezTo>
                    <a:pt x="0" y="10335"/>
                    <a:pt x="10335" y="0"/>
                    <a:pt x="23083" y="0"/>
                  </a:cubicBezTo>
                  <a:close/>
                </a:path>
              </a:pathLst>
            </a:custGeom>
            <a:solidFill>
              <a:srgbClr val="001253"/>
            </a:solidFill>
            <a:ln>
              <a:noFill/>
            </a:ln>
          </p:spPr>
        </p:sp>
        <p:sp>
          <p:nvSpPr>
            <p:cNvPr id="8" name="TextBox 16">
              <a:extLst>
                <a:ext uri="{FF2B5EF4-FFF2-40B4-BE49-F238E27FC236}">
                  <a16:creationId xmlns:a16="http://schemas.microsoft.com/office/drawing/2014/main" id="{8D6656A2-0A51-F388-B3F1-EEABA5ACBEA5}"/>
                </a:ext>
              </a:extLst>
            </p:cNvPr>
            <p:cNvSpPr txBox="1"/>
            <p:nvPr/>
          </p:nvSpPr>
          <p:spPr>
            <a:xfrm>
              <a:off x="0" y="-47625"/>
              <a:ext cx="812800" cy="860425"/>
            </a:xfrm>
            <a:prstGeom prst="rect">
              <a:avLst/>
            </a:prstGeom>
          </p:spPr>
          <p:txBody>
            <a:bodyPr lIns="33867" tIns="33867" rIns="33867" bIns="33867" rtlCol="0" anchor="ctr"/>
            <a:lstStyle/>
            <a:p>
              <a:pPr algn="ctr">
                <a:lnSpc>
                  <a:spcPts val="1599"/>
                </a:lnSpc>
              </a:pPr>
              <a:endParaRPr sz="1200"/>
            </a:p>
          </p:txBody>
        </p:sp>
      </p:grpSp>
      <p:grpSp>
        <p:nvGrpSpPr>
          <p:cNvPr id="11" name="Group 17">
            <a:extLst>
              <a:ext uri="{FF2B5EF4-FFF2-40B4-BE49-F238E27FC236}">
                <a16:creationId xmlns:a16="http://schemas.microsoft.com/office/drawing/2014/main" id="{4CC7A5F0-3A8C-9235-7568-22AEA051FC2F}"/>
              </a:ext>
            </a:extLst>
          </p:cNvPr>
          <p:cNvGrpSpPr>
            <a:grpSpLocks noChangeAspect="1"/>
          </p:cNvGrpSpPr>
          <p:nvPr/>
        </p:nvGrpSpPr>
        <p:grpSpPr>
          <a:xfrm>
            <a:off x="1506743" y="1551456"/>
            <a:ext cx="875363" cy="875363"/>
            <a:chOff x="0" y="0"/>
            <a:chExt cx="495300" cy="495300"/>
          </a:xfrm>
        </p:grpSpPr>
        <p:sp>
          <p:nvSpPr>
            <p:cNvPr id="13" name="Freeform 18">
              <a:extLst>
                <a:ext uri="{FF2B5EF4-FFF2-40B4-BE49-F238E27FC236}">
                  <a16:creationId xmlns:a16="http://schemas.microsoft.com/office/drawing/2014/main" id="{F581906E-974E-1B25-A0DB-96A43E773E9F}"/>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1253"/>
            </a:solidFill>
          </p:spPr>
        </p:sp>
        <p:sp>
          <p:nvSpPr>
            <p:cNvPr id="14" name="Freeform 19">
              <a:extLst>
                <a:ext uri="{FF2B5EF4-FFF2-40B4-BE49-F238E27FC236}">
                  <a16:creationId xmlns:a16="http://schemas.microsoft.com/office/drawing/2014/main" id="{A7759E87-DBDE-5ADE-B914-75C46160970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18" name="TextBox 37">
            <a:extLst>
              <a:ext uri="{FF2B5EF4-FFF2-40B4-BE49-F238E27FC236}">
                <a16:creationId xmlns:a16="http://schemas.microsoft.com/office/drawing/2014/main" id="{17DDF71C-48CB-B038-13D5-C20C0BFAABEB}"/>
              </a:ext>
            </a:extLst>
          </p:cNvPr>
          <p:cNvSpPr txBox="1"/>
          <p:nvPr/>
        </p:nvSpPr>
        <p:spPr>
          <a:xfrm>
            <a:off x="949034" y="2649070"/>
            <a:ext cx="2016181" cy="451149"/>
          </a:xfrm>
          <a:prstGeom prst="rect">
            <a:avLst/>
          </a:prstGeom>
        </p:spPr>
        <p:txBody>
          <a:bodyPr lIns="0" tIns="0" rIns="0" bIns="0" rtlCol="0" anchor="t">
            <a:spAutoFit/>
          </a:bodyPr>
          <a:lstStyle/>
          <a:p>
            <a:pPr marL="0" lvl="1" algn="ctr">
              <a:spcBef>
                <a:spcPct val="0"/>
              </a:spcBef>
            </a:pPr>
            <a:r>
              <a:rPr lang="en-US" sz="1466" b="1" spc="47" dirty="0">
                <a:solidFill>
                  <a:srgbClr val="001253"/>
                </a:solidFill>
                <a:latin typeface="Barlow Medium Bold"/>
              </a:rPr>
              <a:t>Deliver commercial success</a:t>
            </a:r>
          </a:p>
        </p:txBody>
      </p:sp>
      <p:sp>
        <p:nvSpPr>
          <p:cNvPr id="19" name="TextBox 38">
            <a:extLst>
              <a:ext uri="{FF2B5EF4-FFF2-40B4-BE49-F238E27FC236}">
                <a16:creationId xmlns:a16="http://schemas.microsoft.com/office/drawing/2014/main" id="{2961DB41-16E2-7ECB-4A00-D42247423E8F}"/>
              </a:ext>
            </a:extLst>
          </p:cNvPr>
          <p:cNvSpPr txBox="1"/>
          <p:nvPr/>
        </p:nvSpPr>
        <p:spPr>
          <a:xfrm>
            <a:off x="986118" y="3311654"/>
            <a:ext cx="1917017" cy="805542"/>
          </a:xfrm>
          <a:prstGeom prst="rect">
            <a:avLst/>
          </a:prstGeom>
        </p:spPr>
        <p:txBody>
          <a:bodyPr wrap="square" lIns="0" tIns="0" rIns="0" bIns="0" rtlCol="0" anchor="t">
            <a:spAutoFit/>
          </a:bodyPr>
          <a:lstStyle/>
          <a:p>
            <a:pPr algn="ctr">
              <a:lnSpc>
                <a:spcPts val="1599"/>
              </a:lnSpc>
              <a:spcBef>
                <a:spcPct val="0"/>
              </a:spcBef>
            </a:pPr>
            <a:r>
              <a:rPr lang="en-US" sz="1100" spc="55" dirty="0">
                <a:solidFill>
                  <a:srgbClr val="001253"/>
                </a:solidFill>
                <a:latin typeface="Arial" panose="020B0604020202020204" pitchFamily="34" charset="0"/>
                <a:cs typeface="Arial" panose="020B0604020202020204" pitchFamily="34" charset="0"/>
              </a:rPr>
              <a:t>Implement growth strategies, drive operational efficiencies and take calculated risks</a:t>
            </a:r>
          </a:p>
        </p:txBody>
      </p:sp>
      <p:sp>
        <p:nvSpPr>
          <p:cNvPr id="20" name="TextBox 39">
            <a:extLst>
              <a:ext uri="{FF2B5EF4-FFF2-40B4-BE49-F238E27FC236}">
                <a16:creationId xmlns:a16="http://schemas.microsoft.com/office/drawing/2014/main" id="{5F5FE45E-33D4-4C93-4E2D-355BB1A695D8}"/>
              </a:ext>
            </a:extLst>
          </p:cNvPr>
          <p:cNvSpPr txBox="1"/>
          <p:nvPr/>
        </p:nvSpPr>
        <p:spPr>
          <a:xfrm>
            <a:off x="1050040" y="4434672"/>
            <a:ext cx="1788769" cy="360740"/>
          </a:xfrm>
          <a:prstGeom prst="rect">
            <a:avLst/>
          </a:prstGeom>
        </p:spPr>
        <p:txBody>
          <a:bodyPr lIns="0" tIns="0" rIns="0" bIns="0" rtlCol="0" anchor="t">
            <a:spAutoFit/>
          </a:bodyPr>
          <a:lstStyle/>
          <a:p>
            <a:pPr algn="ctr">
              <a:lnSpc>
                <a:spcPts val="2987"/>
              </a:lnSpc>
            </a:pPr>
            <a:r>
              <a:rPr lang="en-US" sz="2133" spc="89" dirty="0">
                <a:solidFill>
                  <a:srgbClr val="FFFFFF"/>
                </a:solidFill>
                <a:latin typeface="Barlow Bold"/>
              </a:rPr>
              <a:t>THRIVE</a:t>
            </a:r>
          </a:p>
        </p:txBody>
      </p:sp>
      <p:pic>
        <p:nvPicPr>
          <p:cNvPr id="21" name="Picture 45">
            <a:extLst>
              <a:ext uri="{FF2B5EF4-FFF2-40B4-BE49-F238E27FC236}">
                <a16:creationId xmlns:a16="http://schemas.microsoft.com/office/drawing/2014/main" id="{80640A16-9DCC-9858-B080-4F0EBF8AED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7286" y="1689768"/>
            <a:ext cx="619678" cy="526726"/>
          </a:xfrm>
          <a:prstGeom prst="rect">
            <a:avLst/>
          </a:prstGeom>
        </p:spPr>
      </p:pic>
    </p:spTree>
    <p:extLst>
      <p:ext uri="{BB962C8B-B14F-4D97-AF65-F5344CB8AC3E}">
        <p14:creationId xmlns:p14="http://schemas.microsoft.com/office/powerpoint/2010/main" val="290862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ebsite&#10;&#10;Description automatically generated">
            <a:extLst>
              <a:ext uri="{FF2B5EF4-FFF2-40B4-BE49-F238E27FC236}">
                <a16:creationId xmlns:a16="http://schemas.microsoft.com/office/drawing/2014/main" id="{693B449A-E55C-496D-840B-B03829751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C5042761-388F-4FC7-9707-7E8A51DF3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02" y="928226"/>
            <a:ext cx="4457931" cy="4811696"/>
          </a:xfrm>
          <a:prstGeom prst="rect">
            <a:avLst/>
          </a:prstGeom>
        </p:spPr>
      </p:pic>
      <p:sp>
        <p:nvSpPr>
          <p:cNvPr id="24" name="TextBox 23">
            <a:extLst>
              <a:ext uri="{FF2B5EF4-FFF2-40B4-BE49-F238E27FC236}">
                <a16:creationId xmlns:a16="http://schemas.microsoft.com/office/drawing/2014/main" id="{152F1E80-5F97-4154-BF6B-3C88CC057C19}"/>
              </a:ext>
            </a:extLst>
          </p:cNvPr>
          <p:cNvSpPr txBox="1"/>
          <p:nvPr/>
        </p:nvSpPr>
        <p:spPr>
          <a:xfrm>
            <a:off x="6748200" y="5739922"/>
            <a:ext cx="1301726" cy="369332"/>
          </a:xfrm>
          <a:prstGeom prst="rect">
            <a:avLst/>
          </a:prstGeom>
          <a:noFill/>
        </p:spPr>
        <p:txBody>
          <a:bodyPr wrap="square">
            <a:spAutoFit/>
          </a:bodyPr>
          <a:lstStyle/>
          <a:p>
            <a:r>
              <a:rPr lang="en-CA" sz="1800" dirty="0">
                <a:solidFill>
                  <a:schemeClr val="bg1"/>
                </a:solidFill>
                <a:latin typeface="Bebas Neue" panose="020B0606020202050201" pitchFamily="34" charset="0"/>
              </a:rPr>
              <a:t>collaborative</a:t>
            </a:r>
            <a:endParaRPr lang="en-CA" dirty="0"/>
          </a:p>
        </p:txBody>
      </p:sp>
      <p:pic>
        <p:nvPicPr>
          <p:cNvPr id="4" name="Picture 3" descr="A picture containing text, room, gambling house&#10;&#10;Description automatically generated">
            <a:extLst>
              <a:ext uri="{FF2B5EF4-FFF2-40B4-BE49-F238E27FC236}">
                <a16:creationId xmlns:a16="http://schemas.microsoft.com/office/drawing/2014/main" id="{AC084CA0-B1A6-758F-5DFF-6CFE17F4C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924" y="1679436"/>
            <a:ext cx="3494274" cy="3499127"/>
          </a:xfrm>
          <a:prstGeom prst="rect">
            <a:avLst/>
          </a:prstGeom>
        </p:spPr>
      </p:pic>
    </p:spTree>
    <p:extLst>
      <p:ext uri="{BB962C8B-B14F-4D97-AF65-F5344CB8AC3E}">
        <p14:creationId xmlns:p14="http://schemas.microsoft.com/office/powerpoint/2010/main" val="8240944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5485"/>
      </a:accent1>
      <a:accent2>
        <a:srgbClr val="EF9D32"/>
      </a:accent2>
      <a:accent3>
        <a:srgbClr val="95A3AB"/>
      </a:accent3>
      <a:accent4>
        <a:srgbClr val="57B5DC"/>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C2128ECCE204DA7432FBF51C3848C" ma:contentTypeVersion="1663" ma:contentTypeDescription="Create a new document." ma:contentTypeScope="" ma:versionID="39159c03521148180d2b4c078f358376">
  <xsd:schema xmlns:xsd="http://www.w3.org/2001/XMLSchema" xmlns:xs="http://www.w3.org/2001/XMLSchema" xmlns:p="http://schemas.microsoft.com/office/2006/metadata/properties" xmlns:ns2="8a5f1f60-ef50-4183-95cd-22fb39ed818d" xmlns:ns3="d04b360c-7b94-44ba-8723-cbfce962c4d8" targetNamespace="http://schemas.microsoft.com/office/2006/metadata/properties" ma:root="true" ma:fieldsID="27cc13cc5683a648a5de55cca53906b2" ns2:_="" ns3:_="">
    <xsd:import namespace="8a5f1f60-ef50-4183-95cd-22fb39ed818d"/>
    <xsd:import namespace="d04b360c-7b94-44ba-8723-cbfce962c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MediaServiceBillingMetadata" minOccurs="0"/>
                <xsd:element ref="ns3:TaxCatchAll"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f1f60-ef50-4183-95cd-22fb39ed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displayName="Image Tags_0" ma:hidden="true" ma:internalName="lcf76f155ced4ddcb4097134ff3c332f">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b360c-7b94-44ba-8723-cbfce962c4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f9daadf-6f18-4699-a1a5-3828332a768d}" ma:internalName="TaxCatchAll" ma:showField="CatchAllData" ma:web="d04b360c-7b94-44ba-8723-cbfce962c4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04b360c-7b94-44ba-8723-cbfce962c4d8" xsi:nil="true"/>
    <lcf76f155ced4ddcb4097134ff3c332f xmlns="8a5f1f60-ef50-4183-95cd-22fb39ed818d" xsi:nil="true"/>
  </documentManagement>
</p:properties>
</file>

<file path=customXml/itemProps1.xml><?xml version="1.0" encoding="utf-8"?>
<ds:datastoreItem xmlns:ds="http://schemas.openxmlformats.org/officeDocument/2006/customXml" ds:itemID="{96AE4E49-5FB0-4C9C-ACED-F1F0389624D9}"/>
</file>

<file path=customXml/itemProps2.xml><?xml version="1.0" encoding="utf-8"?>
<ds:datastoreItem xmlns:ds="http://schemas.openxmlformats.org/officeDocument/2006/customXml" ds:itemID="{29AF22D9-CD85-4BE1-B216-6BB8C5F25C03}"/>
</file>

<file path=customXml/itemProps3.xml><?xml version="1.0" encoding="utf-8"?>
<ds:datastoreItem xmlns:ds="http://schemas.openxmlformats.org/officeDocument/2006/customXml" ds:itemID="{1408F881-0D4D-41CB-8D12-BD926FBC81B2}"/>
</file>

<file path=docProps/app.xml><?xml version="1.0" encoding="utf-8"?>
<Properties xmlns="http://schemas.openxmlformats.org/officeDocument/2006/extended-properties" xmlns:vt="http://schemas.openxmlformats.org/officeDocument/2006/docPropsVTypes">
  <TotalTime>32267</TotalTime>
  <Words>958</Words>
  <Application>Microsoft Macintosh PowerPoint</Application>
  <PresentationFormat>Widescreen</PresentationFormat>
  <Paragraphs>92</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Avenir Book</vt:lpstr>
      <vt:lpstr>Avenir Light</vt:lpstr>
      <vt:lpstr>Barlow Bold</vt:lpstr>
      <vt:lpstr>Barlow Medium Bold</vt:lpstr>
      <vt:lpstr>Bebas Neue</vt:lpstr>
      <vt:lpstr>Calibri</vt:lpstr>
      <vt:lpstr>Calibri Light</vt:lpstr>
      <vt:lpstr>Söhne</vt:lpstr>
      <vt:lpstr>Office Theme</vt:lpstr>
      <vt:lpstr>Whitby chamber of Commerce  2024-2026 Strategic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Whitby chamber of Commerce annual general meeting</dc:title>
  <dc:creator>Natalie Prychitko</dc:creator>
  <cp:lastModifiedBy>sonia.salomone@outlook.com</cp:lastModifiedBy>
  <cp:revision>273</cp:revision>
  <dcterms:created xsi:type="dcterms:W3CDTF">2021-02-03T13:03:35Z</dcterms:created>
  <dcterms:modified xsi:type="dcterms:W3CDTF">2023-05-11T17:35:59Z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0x010100F13C2128ECCE204DA7432FBF51C3848C</vt:lpwstr>
  </property>
  <property fmtid="{D5CDD505-2E9C-101B-9397-08002B2CF9AE}" pid="3" name="Order">
    <vt:r8>823100</vt:r8>
  </property>
</Properties>
</file>